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20.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media/image9.png" ContentType="image/png"/>
  <Override PartName="/ppt/media/image10.png" ContentType="image/png"/>
  <Override PartName="/ppt/media/image13.png" ContentType="image/png"/>
  <Override PartName="/ppt/media/image8.png" ContentType="image/png"/>
  <Override PartName="/ppt/media/image12.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1.png" ContentType="image/png"/>
  <Override PartName="/ppt/media/image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id-ID" sz="1800" spc="-1" strike="noStrike">
                <a:solidFill>
                  <a:srgbClr val="000000"/>
                </a:solidFill>
                <a:latin typeface="Calibri"/>
              </a:rPr>
              <a:t>Click to move the slide</a:t>
            </a:r>
            <a:endParaRPr b="0" lang="id-ID"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id-ID" sz="2000" spc="-1" strike="noStrike">
                <a:solidFill>
                  <a:srgbClr val="000000"/>
                </a:solidFill>
                <a:latin typeface="Arial"/>
              </a:rPr>
              <a:t>Click to edit the notes format</a:t>
            </a:r>
            <a:endParaRPr b="0" lang="id-ID" sz="2000" spc="-1" strike="noStrike">
              <a:solidFill>
                <a:srgbClr val="000000"/>
              </a:solidFill>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id-ID" sz="1400" spc="-1" strike="noStrike">
                <a:solidFill>
                  <a:srgbClr val="000000"/>
                </a:solidFill>
                <a:latin typeface="Times New Roman"/>
              </a:rPr>
              <a:t>&lt;header&gt;</a:t>
            </a:r>
            <a:endParaRPr b="0" lang="id-ID" sz="1400" spc="-1" strike="noStrike">
              <a:solidFill>
                <a:srgbClr val="000000"/>
              </a:solidFill>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id-ID" sz="1400" spc="-1" strike="noStrike">
                <a:solidFill>
                  <a:srgbClr val="000000"/>
                </a:solidFill>
                <a:latin typeface="Times New Roman"/>
              </a:defRPr>
            </a:lvl1pPr>
          </a:lstStyle>
          <a:p>
            <a:pPr indent="0" algn="r">
              <a:buNone/>
            </a:pPr>
            <a:r>
              <a:rPr b="0" lang="id-ID" sz="1400" spc="-1" strike="noStrike">
                <a:solidFill>
                  <a:srgbClr val="000000"/>
                </a:solidFill>
                <a:latin typeface="Times New Roman"/>
              </a:rPr>
              <a:t>&lt;date/time&gt;</a:t>
            </a:r>
            <a:endParaRPr b="0" lang="id-ID" sz="1400" spc="-1" strike="noStrike">
              <a:solidFill>
                <a:srgbClr val="000000"/>
              </a:solidFill>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id-ID" sz="1400" spc="-1" strike="noStrike">
                <a:solidFill>
                  <a:srgbClr val="000000"/>
                </a:solidFill>
                <a:latin typeface="Times New Roman"/>
              </a:defRPr>
            </a:lvl1pPr>
          </a:lstStyle>
          <a:p>
            <a:pPr indent="0">
              <a:buNone/>
            </a:pPr>
            <a:r>
              <a:rPr b="0" lang="id-ID" sz="1400" spc="-1" strike="noStrike">
                <a:solidFill>
                  <a:srgbClr val="000000"/>
                </a:solidFill>
                <a:latin typeface="Times New Roman"/>
              </a:rPr>
              <a:t>&lt;footer&gt;</a:t>
            </a:r>
            <a:endParaRPr b="0" lang="id-ID" sz="1400" spc="-1" strike="noStrike">
              <a:solidFill>
                <a:srgbClr val="000000"/>
              </a:solidFill>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id-ID" sz="1400" spc="-1" strike="noStrike">
                <a:solidFill>
                  <a:srgbClr val="000000"/>
                </a:solidFill>
                <a:latin typeface="Times New Roman"/>
              </a:defRPr>
            </a:lvl1pPr>
          </a:lstStyle>
          <a:p>
            <a:pPr indent="0" algn="r">
              <a:buNone/>
            </a:pPr>
            <a:fld id="{E05EFE67-AD1F-49FC-A8A9-182C9E627FF3}" type="slidenum">
              <a:rPr b="0" lang="id-ID" sz="1400" spc="-1" strike="noStrike">
                <a:solidFill>
                  <a:srgbClr val="000000"/>
                </a:solidFill>
                <a:latin typeface="Times New Roman"/>
              </a:rPr>
              <a:t>&lt;number&gt;</a:t>
            </a:fld>
            <a:endParaRPr b="0" lang="id-ID"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6040" cy="3085920"/>
          </a:xfrm>
          <a:prstGeom prst="rect">
            <a:avLst/>
          </a:prstGeom>
          <a:ln w="0">
            <a:noFill/>
          </a:ln>
        </p:spPr>
      </p:sp>
      <p:sp>
        <p:nvSpPr>
          <p:cNvPr id="28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81"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47DAD73-B10B-4923-8C20-C191F6B02724}"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685800" y="1143000"/>
            <a:ext cx="5486040" cy="3085920"/>
          </a:xfrm>
          <a:prstGeom prst="rect">
            <a:avLst/>
          </a:prstGeom>
          <a:ln w="0">
            <a:noFill/>
          </a:ln>
        </p:spPr>
      </p:sp>
      <p:sp>
        <p:nvSpPr>
          <p:cNvPr id="30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08"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E5ED21E-09A4-4AA0-B2F3-5F6DDB35882B}"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685800" y="1143000"/>
            <a:ext cx="5486040" cy="3085920"/>
          </a:xfrm>
          <a:prstGeom prst="rect">
            <a:avLst/>
          </a:prstGeom>
          <a:ln w="0">
            <a:noFill/>
          </a:ln>
        </p:spPr>
      </p:sp>
      <p:sp>
        <p:nvSpPr>
          <p:cNvPr id="31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11"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2293596-AE5F-48F9-9AB1-04516E04E331}"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6040" cy="3085920"/>
          </a:xfrm>
          <a:prstGeom prst="rect">
            <a:avLst/>
          </a:prstGeom>
          <a:ln w="0">
            <a:noFill/>
          </a:ln>
        </p:spPr>
      </p:sp>
      <p:sp>
        <p:nvSpPr>
          <p:cNvPr id="31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14"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1BE2B65-0464-43AB-8304-4D83066B34D5}"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6040" cy="3085920"/>
          </a:xfrm>
          <a:prstGeom prst="rect">
            <a:avLst/>
          </a:prstGeom>
          <a:ln w="0">
            <a:noFill/>
          </a:ln>
        </p:spPr>
      </p:sp>
      <p:sp>
        <p:nvSpPr>
          <p:cNvPr id="31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1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60350D0-5185-42D2-8D8B-C0E20B053E8F}"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6040" cy="3085920"/>
          </a:xfrm>
          <a:prstGeom prst="rect">
            <a:avLst/>
          </a:prstGeom>
          <a:ln w="0">
            <a:noFill/>
          </a:ln>
        </p:spPr>
      </p:sp>
      <p:sp>
        <p:nvSpPr>
          <p:cNvPr id="3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20"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A5A5F3CB-ACA4-4FEF-BF67-56790AE1F33D}"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6040" cy="3085920"/>
          </a:xfrm>
          <a:prstGeom prst="rect">
            <a:avLst/>
          </a:prstGeom>
          <a:ln w="0">
            <a:noFill/>
          </a:ln>
        </p:spPr>
      </p:sp>
      <p:sp>
        <p:nvSpPr>
          <p:cNvPr id="32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23"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3B12E6D-DDF4-46D8-89F0-7BDE439C19EF}"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1143000"/>
            <a:ext cx="5486040" cy="3085920"/>
          </a:xfrm>
          <a:prstGeom prst="rect">
            <a:avLst/>
          </a:prstGeom>
          <a:ln w="0">
            <a:noFill/>
          </a:ln>
        </p:spPr>
      </p:sp>
      <p:sp>
        <p:nvSpPr>
          <p:cNvPr id="32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26"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77BE32A-972F-44E7-8073-DDFB0CC27CF1}"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685800" y="1143000"/>
            <a:ext cx="5486040" cy="3085920"/>
          </a:xfrm>
          <a:prstGeom prst="rect">
            <a:avLst/>
          </a:prstGeom>
          <a:ln w="0">
            <a:noFill/>
          </a:ln>
        </p:spPr>
      </p:sp>
      <p:sp>
        <p:nvSpPr>
          <p:cNvPr id="32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2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E3AE870D-7D6F-43BD-8606-501D0F20180B}"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6040" cy="3085920"/>
          </a:xfrm>
          <a:prstGeom prst="rect">
            <a:avLst/>
          </a:prstGeom>
          <a:ln w="0">
            <a:noFill/>
          </a:ln>
        </p:spPr>
      </p:sp>
      <p:sp>
        <p:nvSpPr>
          <p:cNvPr id="33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3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BE656F2-5014-4CF4-A032-5480811EF390}"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6040" cy="3085920"/>
          </a:xfrm>
          <a:prstGeom prst="rect">
            <a:avLst/>
          </a:prstGeom>
          <a:ln w="0">
            <a:noFill/>
          </a:ln>
        </p:spPr>
      </p:sp>
      <p:sp>
        <p:nvSpPr>
          <p:cNvPr id="33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3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009679D-BC85-4DA9-91A3-AB87625C4BEB}"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6040" cy="3085920"/>
          </a:xfrm>
          <a:prstGeom prst="rect">
            <a:avLst/>
          </a:prstGeom>
          <a:ln w="0">
            <a:noFill/>
          </a:ln>
        </p:spPr>
      </p:sp>
      <p:sp>
        <p:nvSpPr>
          <p:cNvPr id="28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84"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9209E5B-6656-4313-AC93-0F6648D0F5C7}"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6040" cy="3085920"/>
          </a:xfrm>
          <a:prstGeom prst="rect">
            <a:avLst/>
          </a:prstGeom>
          <a:ln w="0">
            <a:noFill/>
          </a:ln>
        </p:spPr>
      </p:sp>
      <p:sp>
        <p:nvSpPr>
          <p:cNvPr id="33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3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535D6F0-312D-4879-9F7E-972AF6DBFC21}"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6040" cy="3085920"/>
          </a:xfrm>
          <a:prstGeom prst="rect">
            <a:avLst/>
          </a:prstGeom>
          <a:ln w="0">
            <a:noFill/>
          </a:ln>
        </p:spPr>
      </p:sp>
      <p:sp>
        <p:nvSpPr>
          <p:cNvPr id="34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4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96FDB1B-0F61-4460-800F-75865D81AD15}"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6040" cy="3085920"/>
          </a:xfrm>
          <a:prstGeom prst="rect">
            <a:avLst/>
          </a:prstGeom>
          <a:ln w="0">
            <a:noFill/>
          </a:ln>
        </p:spPr>
      </p:sp>
      <p:sp>
        <p:nvSpPr>
          <p:cNvPr id="28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87"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29F55133-8D3D-4516-9048-F02466B40C0C}"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685800" y="1143000"/>
            <a:ext cx="5486040" cy="3085920"/>
          </a:xfrm>
          <a:prstGeom prst="rect">
            <a:avLst/>
          </a:prstGeom>
          <a:ln w="0">
            <a:noFill/>
          </a:ln>
        </p:spPr>
      </p:sp>
      <p:sp>
        <p:nvSpPr>
          <p:cNvPr id="28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90"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CD6B0F6-758B-46E1-9E4A-CC8854596F82}"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685800" y="1143000"/>
            <a:ext cx="5486040" cy="3085920"/>
          </a:xfrm>
          <a:prstGeom prst="rect">
            <a:avLst/>
          </a:prstGeom>
          <a:ln w="0">
            <a:noFill/>
          </a:ln>
        </p:spPr>
      </p:sp>
      <p:sp>
        <p:nvSpPr>
          <p:cNvPr id="29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93"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BCF0A92-9DC6-4D49-9122-BD993E658522}"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6040" cy="3085920"/>
          </a:xfrm>
          <a:prstGeom prst="rect">
            <a:avLst/>
          </a:prstGeom>
          <a:ln w="0">
            <a:noFill/>
          </a:ln>
        </p:spPr>
      </p:sp>
      <p:sp>
        <p:nvSpPr>
          <p:cNvPr id="29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96"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ED000A3-728F-4262-9DB0-56A82C695854}"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685800" y="1143000"/>
            <a:ext cx="5486040" cy="3085920"/>
          </a:xfrm>
          <a:prstGeom prst="rect">
            <a:avLst/>
          </a:prstGeom>
          <a:ln w="0">
            <a:noFill/>
          </a:ln>
        </p:spPr>
      </p:sp>
      <p:sp>
        <p:nvSpPr>
          <p:cNvPr id="29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299"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14D7FCFF-A7A4-4843-B103-DC7EEBCA3B7E}"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685800" y="1143000"/>
            <a:ext cx="5486040" cy="3085920"/>
          </a:xfrm>
          <a:prstGeom prst="rect">
            <a:avLst/>
          </a:prstGeom>
          <a:ln w="0">
            <a:noFill/>
          </a:ln>
        </p:spPr>
      </p:sp>
      <p:sp>
        <p:nvSpPr>
          <p:cNvPr id="30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02"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BAB8278-A759-452E-A8A9-3EF07CD5DB53}"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685800" y="1143000"/>
            <a:ext cx="5486040" cy="3085920"/>
          </a:xfrm>
          <a:prstGeom prst="rect">
            <a:avLst/>
          </a:prstGeom>
          <a:ln w="0">
            <a:noFill/>
          </a:ln>
        </p:spPr>
      </p:sp>
      <p:sp>
        <p:nvSpPr>
          <p:cNvPr id="30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id-ID" sz="1800" spc="-1" strike="noStrike">
              <a:solidFill>
                <a:srgbClr val="000000"/>
              </a:solidFill>
              <a:latin typeface="Arial"/>
            </a:endParaRPr>
          </a:p>
        </p:txBody>
      </p:sp>
      <p:sp>
        <p:nvSpPr>
          <p:cNvPr id="305"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A8B916B-F5B2-4667-9562-D35F8AF1E07D}" type="slidenum">
              <a:rPr b="0" lang="en-US" sz="1200" spc="-1" strike="noStrike">
                <a:solidFill>
                  <a:srgbClr val="000000"/>
                </a:solidFill>
                <a:latin typeface="+mn-lt"/>
                <a:ea typeface="+mn-ea"/>
              </a:rPr>
              <a:t>&lt;number&gt;</a:t>
            </a:fld>
            <a:endParaRPr b="0" lang="id-ID"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id-ID"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id-ID"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id-ID" sz="1800" spc="-1" strike="noStrike">
              <a:solidFill>
                <a:srgbClr val="000000"/>
              </a:solidFill>
              <a:latin typeface="Calibri"/>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id-ID" sz="3200" spc="-1" strike="noStrike">
                <a:solidFill>
                  <a:srgbClr val="000000"/>
                </a:solidFill>
                <a:latin typeface="Calibri"/>
              </a:rPr>
              <a:t>Click to edit the outline text format</a:t>
            </a:r>
            <a:endParaRPr b="0" lang="id-ID"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400" spc="-1" strike="noStrike">
                <a:solidFill>
                  <a:srgbClr val="000000"/>
                </a:solidFill>
                <a:latin typeface="Calibri"/>
              </a:rPr>
              <a:t>Second Outline Level</a:t>
            </a:r>
            <a:endParaRPr b="0" lang="id-ID"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2000" spc="-1" strike="noStrike">
                <a:solidFill>
                  <a:srgbClr val="000000"/>
                </a:solidFill>
                <a:latin typeface="Calibri"/>
              </a:rPr>
              <a:t>Third Outline Level</a:t>
            </a:r>
            <a:endParaRPr b="0" lang="id-ID"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2000" spc="-1" strike="noStrike">
                <a:solidFill>
                  <a:srgbClr val="000000"/>
                </a:solidFill>
                <a:latin typeface="Calibri"/>
              </a:rPr>
              <a:t>Fourth Outline Level</a:t>
            </a:r>
            <a:endParaRPr b="0" lang="id-ID"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Fifth Outline Level</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Sixth Outline Level</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Seventh Outline Level</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w="0">
            <a:noFill/>
          </a:ln>
        </p:spPr>
      </p:pic>
      <p:sp>
        <p:nvSpPr>
          <p:cNvPr id="45"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46" name="Text 1"/>
          <p:cNvSpPr/>
          <p:nvPr/>
        </p:nvSpPr>
        <p:spPr>
          <a:xfrm>
            <a:off x="6319440" y="2262600"/>
            <a:ext cx="7477200" cy="1666080"/>
          </a:xfrm>
          <a:prstGeom prst="rect">
            <a:avLst/>
          </a:prstGeom>
          <a:noFill/>
          <a:ln w="0">
            <a:noFill/>
          </a:ln>
        </p:spPr>
        <p:style>
          <a:lnRef idx="0"/>
          <a:fillRef idx="0"/>
          <a:effectRef idx="0"/>
          <a:fontRef idx="minor"/>
        </p:style>
        <p:txBody>
          <a:bodyPr lIns="90000" rIns="90000" tIns="45000" bIns="45000" anchor="t">
            <a:noAutofit/>
          </a:bodyPr>
          <a:p>
            <a:pPr>
              <a:lnSpc>
                <a:spcPts val="6562"/>
              </a:lnSpc>
              <a:tabLst>
                <a:tab algn="l" pos="0"/>
              </a:tabLst>
            </a:pPr>
            <a:r>
              <a:rPr b="0" lang="en-US" sz="5250" spc="-1" strike="noStrike">
                <a:solidFill>
                  <a:srgbClr val="c6bfee"/>
                </a:solidFill>
                <a:latin typeface="Prompt"/>
                <a:ea typeface="Prompt"/>
              </a:rPr>
              <a:t>Communication Between Systems</a:t>
            </a:r>
            <a:endParaRPr b="0" lang="id-ID" sz="5250" spc="-1" strike="noStrike">
              <a:solidFill>
                <a:srgbClr val="000000"/>
              </a:solidFill>
              <a:latin typeface="Arial"/>
            </a:endParaRPr>
          </a:p>
        </p:txBody>
      </p:sp>
      <p:sp>
        <p:nvSpPr>
          <p:cNvPr id="47" name="Text 2"/>
          <p:cNvSpPr/>
          <p:nvPr/>
        </p:nvSpPr>
        <p:spPr>
          <a:xfrm>
            <a:off x="6319440" y="4262040"/>
            <a:ext cx="7477200" cy="106596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Effective communication is the backbone of distributed systems. Join us on a journey to learn about the key concepts, protocols, and challenges surrounding communication between systems.</a:t>
            </a:r>
            <a:endParaRPr b="0" lang="id-ID" sz="1750" spc="-1" strike="noStrike">
              <a:solidFill>
                <a:srgbClr val="000000"/>
              </a:solidFill>
              <a:latin typeface="Arial"/>
            </a:endParaRPr>
          </a:p>
        </p:txBody>
      </p:sp>
      <p:sp>
        <p:nvSpPr>
          <p:cNvPr id="48" name="Shape 3"/>
          <p:cNvSpPr/>
          <p:nvPr/>
        </p:nvSpPr>
        <p:spPr>
          <a:xfrm>
            <a:off x="6319440" y="5594760"/>
            <a:ext cx="354960" cy="354960"/>
          </a:xfrm>
          <a:prstGeom prst="roundRect">
            <a:avLst>
              <a:gd name="adj" fmla="val 25726039"/>
            </a:avLst>
          </a:prstGeom>
          <a:noFill/>
          <a:ln w="7620">
            <a:solidFill>
              <a:srgbClr val="ffffff"/>
            </a:solidFill>
            <a:round/>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pic>
        <p:nvPicPr>
          <p:cNvPr id="49" name="Image 1" descr="preencoded.png"/>
          <p:cNvPicPr/>
          <p:nvPr/>
        </p:nvPicPr>
        <p:blipFill>
          <a:blip r:embed="rId2"/>
          <a:stretch/>
        </p:blipFill>
        <p:spPr>
          <a:xfrm>
            <a:off x="6327360" y="5602320"/>
            <a:ext cx="339840" cy="339840"/>
          </a:xfrm>
          <a:prstGeom prst="rect">
            <a:avLst/>
          </a:prstGeom>
          <a:ln w="0">
            <a:noFill/>
          </a:ln>
        </p:spPr>
      </p:pic>
      <p:sp>
        <p:nvSpPr>
          <p:cNvPr id="50" name="Text 4"/>
          <p:cNvSpPr/>
          <p:nvPr/>
        </p:nvSpPr>
        <p:spPr>
          <a:xfrm>
            <a:off x="6786000" y="5578200"/>
            <a:ext cx="3527640" cy="388440"/>
          </a:xfrm>
          <a:prstGeom prst="rect">
            <a:avLst/>
          </a:prstGeom>
          <a:noFill/>
          <a:ln w="0">
            <a:noFill/>
          </a:ln>
        </p:spPr>
        <p:style>
          <a:lnRef idx="0"/>
          <a:fillRef idx="0"/>
          <a:effectRef idx="0"/>
          <a:fontRef idx="minor"/>
        </p:style>
        <p:txBody>
          <a:bodyPr wrap="none" lIns="90000" rIns="90000" tIns="45000" bIns="45000" anchor="t">
            <a:noAutofit/>
          </a:bodyPr>
          <a:p>
            <a:pPr>
              <a:lnSpc>
                <a:spcPts val="3061"/>
              </a:lnSpc>
              <a:tabLst>
                <a:tab algn="l" pos="0"/>
              </a:tabLst>
            </a:pPr>
            <a:r>
              <a:rPr b="1" lang="en-US" sz="2190" spc="-1" strike="noStrike">
                <a:solidFill>
                  <a:srgbClr val="dad8e9"/>
                </a:solidFill>
                <a:latin typeface="Mukta"/>
                <a:ea typeface="Mukta"/>
              </a:rPr>
              <a:t>by Riska Kurniyanto Abdullah</a:t>
            </a:r>
            <a:endParaRPr b="0" lang="id-ID" sz="2190" spc="-1" strike="noStrike">
              <a:solidFill>
                <a:srgbClr val="000000"/>
              </a:solidFill>
              <a:latin typeface="Arial"/>
            </a:endParaRPr>
          </a:p>
        </p:txBody>
      </p:sp>
      <p:pic>
        <p:nvPicPr>
          <p:cNvPr id="51" name="Image 2" descr="preencoded.png"/>
          <p:cNvPicPr/>
          <p:nvPr/>
        </p:nvPicPr>
        <p:blipFill>
          <a:blip r:embed="rId3"/>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Image 0" descr="preencoded.png"/>
          <p:cNvPicPr/>
          <p:nvPr/>
        </p:nvPicPr>
        <p:blipFill>
          <a:blip r:embed="rId1"/>
          <a:stretch/>
        </p:blipFill>
        <p:spPr>
          <a:xfrm>
            <a:off x="0" y="0"/>
            <a:ext cx="14630040" cy="8229240"/>
          </a:xfrm>
          <a:prstGeom prst="rect">
            <a:avLst/>
          </a:prstGeom>
          <a:ln w="0">
            <a:noFill/>
          </a:ln>
        </p:spPr>
      </p:pic>
      <p:sp>
        <p:nvSpPr>
          <p:cNvPr id="162"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63" name="Text 1"/>
          <p:cNvSpPr/>
          <p:nvPr/>
        </p:nvSpPr>
        <p:spPr>
          <a:xfrm>
            <a:off x="2624400" y="1350360"/>
            <a:ext cx="658332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Communication Patterns</a:t>
            </a:r>
            <a:endParaRPr b="0" lang="id-ID" sz="4370" spc="-1" strike="noStrike">
              <a:solidFill>
                <a:srgbClr val="000000"/>
              </a:solidFill>
              <a:latin typeface="Arial"/>
            </a:endParaRPr>
          </a:p>
        </p:txBody>
      </p:sp>
      <p:sp>
        <p:nvSpPr>
          <p:cNvPr id="164" name="Shape 2"/>
          <p:cNvSpPr/>
          <p:nvPr/>
        </p:nvSpPr>
        <p:spPr>
          <a:xfrm>
            <a:off x="2624400" y="2822400"/>
            <a:ext cx="9381240" cy="43920"/>
          </a:xfrm>
          <a:prstGeom prst="rect">
            <a:avLst/>
          </a:prstGeom>
          <a:solidFill>
            <a:srgbClr val="643557"/>
          </a:solidFill>
          <a:ln w="0">
            <a:noFill/>
          </a:ln>
        </p:spPr>
        <p:style>
          <a:lnRef idx="0"/>
          <a:fillRef idx="0"/>
          <a:effectRef idx="0"/>
          <a:fontRef idx="minor"/>
        </p:style>
        <p:txBody>
          <a:bodyPr lIns="90000" rIns="90000" tIns="-720" bIns="-720" anchor="t">
            <a:noAutofit/>
          </a:bodyPr>
          <a:p>
            <a:endParaRPr b="0" lang="id-ID" sz="1800" spc="-1" strike="noStrike">
              <a:solidFill>
                <a:srgbClr val="000000"/>
              </a:solidFill>
              <a:latin typeface="Arial"/>
            </a:endParaRPr>
          </a:p>
        </p:txBody>
      </p:sp>
      <p:sp>
        <p:nvSpPr>
          <p:cNvPr id="165" name="Shape 3"/>
          <p:cNvSpPr/>
          <p:nvPr/>
        </p:nvSpPr>
        <p:spPr>
          <a:xfrm>
            <a:off x="3691440" y="28224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166" name="Shape 4"/>
          <p:cNvSpPr/>
          <p:nvPr/>
        </p:nvSpPr>
        <p:spPr>
          <a:xfrm>
            <a:off x="3463920" y="25722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67" name="Text 5"/>
          <p:cNvSpPr/>
          <p:nvPr/>
        </p:nvSpPr>
        <p:spPr>
          <a:xfrm>
            <a:off x="3652560" y="261396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168" name="Text 6"/>
          <p:cNvSpPr/>
          <p:nvPr/>
        </p:nvSpPr>
        <p:spPr>
          <a:xfrm>
            <a:off x="2846520" y="3822120"/>
            <a:ext cx="1734120" cy="694080"/>
          </a:xfrm>
          <a:prstGeom prst="rect">
            <a:avLst/>
          </a:prstGeom>
          <a:noFill/>
          <a:ln w="0">
            <a:noFill/>
          </a:ln>
        </p:spPr>
        <p:style>
          <a:lnRef idx="0"/>
          <a:fillRef idx="0"/>
          <a:effectRef idx="0"/>
          <a:fontRef idx="minor"/>
        </p:style>
        <p:txBody>
          <a:bodyPr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Point-to-Point</a:t>
            </a:r>
            <a:endParaRPr b="0" lang="id-ID" sz="2190" spc="-1" strike="noStrike">
              <a:solidFill>
                <a:srgbClr val="000000"/>
              </a:solidFill>
              <a:latin typeface="Arial"/>
            </a:endParaRPr>
          </a:p>
        </p:txBody>
      </p:sp>
      <p:sp>
        <p:nvSpPr>
          <p:cNvPr id="169" name="Text 7"/>
          <p:cNvSpPr/>
          <p:nvPr/>
        </p:nvSpPr>
        <p:spPr>
          <a:xfrm>
            <a:off x="2846520" y="4738680"/>
            <a:ext cx="1734120" cy="213192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Point-to-point communication is a simple one-to-one communication between systems.</a:t>
            </a:r>
            <a:endParaRPr b="0" lang="id-ID" sz="1750" spc="-1" strike="noStrike">
              <a:solidFill>
                <a:srgbClr val="000000"/>
              </a:solidFill>
              <a:latin typeface="Arial"/>
            </a:endParaRPr>
          </a:p>
        </p:txBody>
      </p:sp>
      <p:sp>
        <p:nvSpPr>
          <p:cNvPr id="170" name="Shape 8"/>
          <p:cNvSpPr/>
          <p:nvPr/>
        </p:nvSpPr>
        <p:spPr>
          <a:xfrm>
            <a:off x="6092640" y="28224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171" name="Shape 9"/>
          <p:cNvSpPr/>
          <p:nvPr/>
        </p:nvSpPr>
        <p:spPr>
          <a:xfrm>
            <a:off x="5864760" y="25722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72" name="Text 10"/>
          <p:cNvSpPr/>
          <p:nvPr/>
        </p:nvSpPr>
        <p:spPr>
          <a:xfrm>
            <a:off x="6015600" y="261396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173" name="Text 11"/>
          <p:cNvSpPr/>
          <p:nvPr/>
        </p:nvSpPr>
        <p:spPr>
          <a:xfrm>
            <a:off x="5247360" y="3822120"/>
            <a:ext cx="1734120" cy="346680"/>
          </a:xfrm>
          <a:prstGeom prst="rect">
            <a:avLst/>
          </a:prstGeom>
          <a:noFill/>
          <a:ln w="0">
            <a:noFill/>
          </a:ln>
        </p:spPr>
        <p:style>
          <a:lnRef idx="0"/>
          <a:fillRef idx="0"/>
          <a:effectRef idx="0"/>
          <a:fontRef idx="minor"/>
        </p:style>
        <p:txBody>
          <a:bodyPr wrap="none"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Broadcast</a:t>
            </a:r>
            <a:endParaRPr b="0" lang="id-ID" sz="2190" spc="-1" strike="noStrike">
              <a:solidFill>
                <a:srgbClr val="000000"/>
              </a:solidFill>
              <a:latin typeface="Arial"/>
            </a:endParaRPr>
          </a:p>
        </p:txBody>
      </p:sp>
      <p:sp>
        <p:nvSpPr>
          <p:cNvPr id="174" name="Text 12"/>
          <p:cNvSpPr/>
          <p:nvPr/>
        </p:nvSpPr>
        <p:spPr>
          <a:xfrm>
            <a:off x="5247360" y="4391640"/>
            <a:ext cx="1734120" cy="213192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Broadcast communication enables messages to be sent to all connected systems.</a:t>
            </a:r>
            <a:endParaRPr b="0" lang="id-ID" sz="1750" spc="-1" strike="noStrike">
              <a:solidFill>
                <a:srgbClr val="000000"/>
              </a:solidFill>
              <a:latin typeface="Arial"/>
            </a:endParaRPr>
          </a:p>
        </p:txBody>
      </p:sp>
      <p:sp>
        <p:nvSpPr>
          <p:cNvPr id="175" name="Shape 13"/>
          <p:cNvSpPr/>
          <p:nvPr/>
        </p:nvSpPr>
        <p:spPr>
          <a:xfrm>
            <a:off x="8493480" y="28224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176" name="Shape 14"/>
          <p:cNvSpPr/>
          <p:nvPr/>
        </p:nvSpPr>
        <p:spPr>
          <a:xfrm>
            <a:off x="8265600" y="25722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77" name="Text 15"/>
          <p:cNvSpPr/>
          <p:nvPr/>
        </p:nvSpPr>
        <p:spPr>
          <a:xfrm>
            <a:off x="8420400" y="2613960"/>
            <a:ext cx="1900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3</a:t>
            </a:r>
            <a:endParaRPr b="0" lang="id-ID" sz="2620" spc="-1" strike="noStrike">
              <a:solidFill>
                <a:srgbClr val="000000"/>
              </a:solidFill>
              <a:latin typeface="Arial"/>
            </a:endParaRPr>
          </a:p>
        </p:txBody>
      </p:sp>
      <p:sp>
        <p:nvSpPr>
          <p:cNvPr id="178" name="Text 16"/>
          <p:cNvSpPr/>
          <p:nvPr/>
        </p:nvSpPr>
        <p:spPr>
          <a:xfrm>
            <a:off x="7648560" y="3822120"/>
            <a:ext cx="1734120" cy="346680"/>
          </a:xfrm>
          <a:prstGeom prst="rect">
            <a:avLst/>
          </a:prstGeom>
          <a:noFill/>
          <a:ln w="0">
            <a:noFill/>
          </a:ln>
        </p:spPr>
        <p:style>
          <a:lnRef idx="0"/>
          <a:fillRef idx="0"/>
          <a:effectRef idx="0"/>
          <a:fontRef idx="minor"/>
        </p:style>
        <p:txBody>
          <a:bodyPr wrap="none"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Multicast</a:t>
            </a:r>
            <a:endParaRPr b="0" lang="id-ID" sz="2190" spc="-1" strike="noStrike">
              <a:solidFill>
                <a:srgbClr val="000000"/>
              </a:solidFill>
              <a:latin typeface="Arial"/>
            </a:endParaRPr>
          </a:p>
        </p:txBody>
      </p:sp>
      <p:sp>
        <p:nvSpPr>
          <p:cNvPr id="179" name="Text 17"/>
          <p:cNvSpPr/>
          <p:nvPr/>
        </p:nvSpPr>
        <p:spPr>
          <a:xfrm>
            <a:off x="7648560" y="4391640"/>
            <a:ext cx="1734120" cy="213192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Multicast enables messages to be broadcast to a subset of the connected systems.</a:t>
            </a:r>
            <a:endParaRPr b="0" lang="id-ID" sz="1750" spc="-1" strike="noStrike">
              <a:solidFill>
                <a:srgbClr val="000000"/>
              </a:solidFill>
              <a:latin typeface="Arial"/>
            </a:endParaRPr>
          </a:p>
        </p:txBody>
      </p:sp>
      <p:sp>
        <p:nvSpPr>
          <p:cNvPr id="180" name="Shape 18"/>
          <p:cNvSpPr/>
          <p:nvPr/>
        </p:nvSpPr>
        <p:spPr>
          <a:xfrm>
            <a:off x="10894320" y="28224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181" name="Shape 19"/>
          <p:cNvSpPr/>
          <p:nvPr/>
        </p:nvSpPr>
        <p:spPr>
          <a:xfrm>
            <a:off x="10666800" y="25722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82" name="Text 20"/>
          <p:cNvSpPr/>
          <p:nvPr/>
        </p:nvSpPr>
        <p:spPr>
          <a:xfrm>
            <a:off x="10813680" y="2613960"/>
            <a:ext cx="20556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4</a:t>
            </a:r>
            <a:endParaRPr b="0" lang="id-ID" sz="2620" spc="-1" strike="noStrike">
              <a:solidFill>
                <a:srgbClr val="000000"/>
              </a:solidFill>
              <a:latin typeface="Arial"/>
            </a:endParaRPr>
          </a:p>
        </p:txBody>
      </p:sp>
      <p:sp>
        <p:nvSpPr>
          <p:cNvPr id="183" name="Text 21"/>
          <p:cNvSpPr/>
          <p:nvPr/>
        </p:nvSpPr>
        <p:spPr>
          <a:xfrm>
            <a:off x="10049400" y="3822120"/>
            <a:ext cx="1734120" cy="346680"/>
          </a:xfrm>
          <a:prstGeom prst="rect">
            <a:avLst/>
          </a:prstGeom>
          <a:noFill/>
          <a:ln w="0">
            <a:noFill/>
          </a:ln>
        </p:spPr>
        <p:style>
          <a:lnRef idx="0"/>
          <a:fillRef idx="0"/>
          <a:effectRef idx="0"/>
          <a:fontRef idx="minor"/>
        </p:style>
        <p:txBody>
          <a:bodyPr wrap="none"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Anycast</a:t>
            </a:r>
            <a:endParaRPr b="0" lang="id-ID" sz="2190" spc="-1" strike="noStrike">
              <a:solidFill>
                <a:srgbClr val="000000"/>
              </a:solidFill>
              <a:latin typeface="Arial"/>
            </a:endParaRPr>
          </a:p>
        </p:txBody>
      </p:sp>
      <p:sp>
        <p:nvSpPr>
          <p:cNvPr id="184" name="Text 22"/>
          <p:cNvSpPr/>
          <p:nvPr/>
        </p:nvSpPr>
        <p:spPr>
          <a:xfrm>
            <a:off x="10049400" y="4391640"/>
            <a:ext cx="1734120" cy="248760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In an anycast communication model, messages are sent to the nearest or most appropriate receiver.</a:t>
            </a:r>
            <a:endParaRPr b="0" lang="id-ID"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Image 0" descr="preencoded.png"/>
          <p:cNvPicPr/>
          <p:nvPr/>
        </p:nvPicPr>
        <p:blipFill>
          <a:blip r:embed="rId1"/>
          <a:stretch/>
        </p:blipFill>
        <p:spPr>
          <a:xfrm>
            <a:off x="0" y="0"/>
            <a:ext cx="14630040" cy="8229240"/>
          </a:xfrm>
          <a:prstGeom prst="rect">
            <a:avLst/>
          </a:prstGeom>
          <a:ln w="0">
            <a:noFill/>
          </a:ln>
        </p:spPr>
      </p:pic>
      <p:sp>
        <p:nvSpPr>
          <p:cNvPr id="186"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87" name="Text 1"/>
          <p:cNvSpPr/>
          <p:nvPr/>
        </p:nvSpPr>
        <p:spPr>
          <a:xfrm>
            <a:off x="2624400" y="2181960"/>
            <a:ext cx="745956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Middleware and Integration</a:t>
            </a:r>
            <a:endParaRPr b="0" lang="id-ID" sz="4370" spc="-1" strike="noStrike">
              <a:solidFill>
                <a:srgbClr val="000000"/>
              </a:solidFill>
              <a:latin typeface="Arial"/>
            </a:endParaRPr>
          </a:p>
        </p:txBody>
      </p:sp>
      <p:sp>
        <p:nvSpPr>
          <p:cNvPr id="188" name="Text 2"/>
          <p:cNvSpPr/>
          <p:nvPr/>
        </p:nvSpPr>
        <p:spPr>
          <a:xfrm>
            <a:off x="2624400" y="3431880"/>
            <a:ext cx="2665800" cy="416160"/>
          </a:xfrm>
          <a:prstGeom prst="rect">
            <a:avLst/>
          </a:prstGeom>
          <a:noFill/>
          <a:ln w="0">
            <a:noFill/>
          </a:ln>
        </p:spPr>
        <p:style>
          <a:lnRef idx="0"/>
          <a:fillRef idx="0"/>
          <a:effectRef idx="0"/>
          <a:fontRef idx="minor"/>
        </p:style>
        <p:txBody>
          <a:bodyPr wrap="none" lIns="90000" rIns="90000" tIns="45000" bIns="45000" anchor="t">
            <a:noAutofit/>
          </a:bodyPr>
          <a:p>
            <a:pPr>
              <a:lnSpc>
                <a:spcPts val="3280"/>
              </a:lnSpc>
              <a:tabLst>
                <a:tab algn="l" pos="0"/>
              </a:tabLst>
            </a:pPr>
            <a:r>
              <a:rPr b="0" lang="en-US" sz="2620" spc="-1" strike="noStrike">
                <a:solidFill>
                  <a:srgbClr val="c6bfee"/>
                </a:solidFill>
                <a:latin typeface="Prompt"/>
                <a:ea typeface="Prompt"/>
              </a:rPr>
              <a:t>Middleware</a:t>
            </a:r>
            <a:endParaRPr b="0" lang="id-ID" sz="2620" spc="-1" strike="noStrike">
              <a:solidFill>
                <a:srgbClr val="000000"/>
              </a:solidFill>
              <a:latin typeface="Arial"/>
            </a:endParaRPr>
          </a:p>
        </p:txBody>
      </p:sp>
      <p:sp>
        <p:nvSpPr>
          <p:cNvPr id="189" name="Text 3"/>
          <p:cNvSpPr/>
          <p:nvPr/>
        </p:nvSpPr>
        <p:spPr>
          <a:xfrm>
            <a:off x="2624400" y="4070520"/>
            <a:ext cx="4419360" cy="1421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Middleware is software that sits between components in a distributed system and provides services such as message routing, security, and fault tolerance.</a:t>
            </a:r>
            <a:endParaRPr b="0" lang="id-ID" sz="1750" spc="-1" strike="noStrike">
              <a:solidFill>
                <a:srgbClr val="000000"/>
              </a:solidFill>
              <a:latin typeface="Arial"/>
            </a:endParaRPr>
          </a:p>
        </p:txBody>
      </p:sp>
      <p:sp>
        <p:nvSpPr>
          <p:cNvPr id="190" name="Text 4"/>
          <p:cNvSpPr/>
          <p:nvPr/>
        </p:nvSpPr>
        <p:spPr>
          <a:xfrm>
            <a:off x="7593840" y="3431880"/>
            <a:ext cx="3421080" cy="416160"/>
          </a:xfrm>
          <a:prstGeom prst="rect">
            <a:avLst/>
          </a:prstGeom>
          <a:noFill/>
          <a:ln w="0">
            <a:noFill/>
          </a:ln>
        </p:spPr>
        <p:style>
          <a:lnRef idx="0"/>
          <a:fillRef idx="0"/>
          <a:effectRef idx="0"/>
          <a:fontRef idx="minor"/>
        </p:style>
        <p:txBody>
          <a:bodyPr wrap="none" lIns="90000" rIns="90000" tIns="45000" bIns="45000" anchor="t">
            <a:noAutofit/>
          </a:bodyPr>
          <a:p>
            <a:pPr>
              <a:lnSpc>
                <a:spcPts val="3280"/>
              </a:lnSpc>
              <a:tabLst>
                <a:tab algn="l" pos="0"/>
              </a:tabLst>
            </a:pPr>
            <a:r>
              <a:rPr b="0" lang="en-US" sz="2620" spc="-1" strike="noStrike">
                <a:solidFill>
                  <a:srgbClr val="c6bfee"/>
                </a:solidFill>
                <a:latin typeface="Prompt"/>
                <a:ea typeface="Prompt"/>
              </a:rPr>
              <a:t>Integration Platforms</a:t>
            </a:r>
            <a:endParaRPr b="0" lang="id-ID" sz="2620" spc="-1" strike="noStrike">
              <a:solidFill>
                <a:srgbClr val="000000"/>
              </a:solidFill>
              <a:latin typeface="Arial"/>
            </a:endParaRPr>
          </a:p>
        </p:txBody>
      </p:sp>
      <p:sp>
        <p:nvSpPr>
          <p:cNvPr id="191" name="Text 5"/>
          <p:cNvSpPr/>
          <p:nvPr/>
        </p:nvSpPr>
        <p:spPr>
          <a:xfrm>
            <a:off x="7593840" y="4070520"/>
            <a:ext cx="4419360" cy="17766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Integration platforms are used to connect disparate systems and applications together. They often provide communication protocols, message transformation, and routing capabilities.</a:t>
            </a:r>
            <a:endParaRPr b="0" lang="id-ID"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Image 0" descr="preencoded.png"/>
          <p:cNvPicPr/>
          <p:nvPr/>
        </p:nvPicPr>
        <p:blipFill>
          <a:blip r:embed="rId1"/>
          <a:stretch/>
        </p:blipFill>
        <p:spPr>
          <a:xfrm>
            <a:off x="0" y="0"/>
            <a:ext cx="14630040" cy="8229240"/>
          </a:xfrm>
          <a:prstGeom prst="rect">
            <a:avLst/>
          </a:prstGeom>
          <a:ln w="0">
            <a:noFill/>
          </a:ln>
        </p:spPr>
      </p:pic>
      <p:sp>
        <p:nvSpPr>
          <p:cNvPr id="193" name="Shape 0"/>
          <p:cNvSpPr/>
          <p:nvPr/>
        </p:nvSpPr>
        <p:spPr>
          <a:xfrm>
            <a:off x="0" y="0"/>
            <a:ext cx="14630040" cy="8229240"/>
          </a:xfrm>
          <a:prstGeom prst="rect">
            <a:avLst/>
          </a:prstGeom>
          <a:solidFill>
            <a:srgbClr val="0b0c23">
              <a:alpha val="75000"/>
            </a:srgbClr>
          </a:solidFill>
          <a:ln w="1262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94" name="Text 1"/>
          <p:cNvSpPr/>
          <p:nvPr/>
        </p:nvSpPr>
        <p:spPr>
          <a:xfrm>
            <a:off x="6244920" y="1189080"/>
            <a:ext cx="4046400" cy="632160"/>
          </a:xfrm>
          <a:prstGeom prst="rect">
            <a:avLst/>
          </a:prstGeom>
          <a:noFill/>
          <a:ln w="0">
            <a:noFill/>
          </a:ln>
        </p:spPr>
        <p:style>
          <a:lnRef idx="0"/>
          <a:fillRef idx="0"/>
          <a:effectRef idx="0"/>
          <a:fontRef idx="minor"/>
        </p:style>
        <p:txBody>
          <a:bodyPr wrap="none" lIns="90000" rIns="90000" tIns="45000" bIns="45000" anchor="t">
            <a:noAutofit/>
          </a:bodyPr>
          <a:p>
            <a:pPr>
              <a:lnSpc>
                <a:spcPts val="4978"/>
              </a:lnSpc>
              <a:tabLst>
                <a:tab algn="l" pos="0"/>
              </a:tabLst>
            </a:pPr>
            <a:r>
              <a:rPr b="0" lang="en-US" sz="3990" spc="-1" strike="noStrike">
                <a:solidFill>
                  <a:srgbClr val="c6bfee"/>
                </a:solidFill>
                <a:latin typeface="Prompt"/>
                <a:ea typeface="Prompt"/>
              </a:rPr>
              <a:t>Challenges</a:t>
            </a:r>
            <a:endParaRPr b="0" lang="id-ID" sz="3990" spc="-1" strike="noStrike">
              <a:solidFill>
                <a:srgbClr val="000000"/>
              </a:solidFill>
              <a:latin typeface="Arial"/>
            </a:endParaRPr>
          </a:p>
        </p:txBody>
      </p:sp>
      <p:sp>
        <p:nvSpPr>
          <p:cNvPr id="195" name="Shape 2"/>
          <p:cNvSpPr/>
          <p:nvPr/>
        </p:nvSpPr>
        <p:spPr>
          <a:xfrm>
            <a:off x="6244920" y="2283120"/>
            <a:ext cx="454680" cy="454680"/>
          </a:xfrm>
          <a:prstGeom prst="roundRect">
            <a:avLst>
              <a:gd name="adj" fmla="val 20004"/>
            </a:avLst>
          </a:prstGeom>
          <a:solidFill>
            <a:srgbClr val="542c49"/>
          </a:solidFill>
          <a:ln w="1262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96" name="Text 3"/>
          <p:cNvSpPr/>
          <p:nvPr/>
        </p:nvSpPr>
        <p:spPr>
          <a:xfrm>
            <a:off x="6415560" y="2320920"/>
            <a:ext cx="114120" cy="379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88"/>
              </a:lnSpc>
              <a:tabLst>
                <a:tab algn="l" pos="0"/>
              </a:tabLst>
            </a:pPr>
            <a:r>
              <a:rPr b="0" lang="en-US" sz="2390" spc="-1" strike="noStrike">
                <a:solidFill>
                  <a:srgbClr val="dad8e9"/>
                </a:solidFill>
                <a:latin typeface="Prompt"/>
                <a:ea typeface="Prompt"/>
              </a:rPr>
              <a:t>1</a:t>
            </a:r>
            <a:endParaRPr b="0" lang="id-ID" sz="2390" spc="-1" strike="noStrike">
              <a:solidFill>
                <a:srgbClr val="000000"/>
              </a:solidFill>
              <a:latin typeface="Arial"/>
            </a:endParaRPr>
          </a:p>
        </p:txBody>
      </p:sp>
      <p:sp>
        <p:nvSpPr>
          <p:cNvPr id="197" name="Text 4"/>
          <p:cNvSpPr/>
          <p:nvPr/>
        </p:nvSpPr>
        <p:spPr>
          <a:xfrm>
            <a:off x="6902640" y="2352600"/>
            <a:ext cx="3054600" cy="631800"/>
          </a:xfrm>
          <a:prstGeom prst="rect">
            <a:avLst/>
          </a:prstGeom>
          <a:noFill/>
          <a:ln w="0">
            <a:noFill/>
          </a:ln>
        </p:spPr>
        <p:style>
          <a:lnRef idx="0"/>
          <a:fillRef idx="0"/>
          <a:effectRef idx="0"/>
          <a:fontRef idx="minor"/>
        </p:style>
        <p:txBody>
          <a:bodyPr lIns="90000" rIns="90000" tIns="45000" bIns="45000" anchor="t">
            <a:noAutofit/>
          </a:bodyPr>
          <a:p>
            <a:pPr>
              <a:lnSpc>
                <a:spcPts val="2489"/>
              </a:lnSpc>
              <a:tabLst>
                <a:tab algn="l" pos="0"/>
              </a:tabLst>
            </a:pPr>
            <a:r>
              <a:rPr b="0" lang="en-US" sz="1990" spc="-1" strike="noStrike">
                <a:solidFill>
                  <a:srgbClr val="dad8e9"/>
                </a:solidFill>
                <a:latin typeface="Prompt"/>
                <a:ea typeface="Prompt"/>
              </a:rPr>
              <a:t>Latency and Real-time Communication</a:t>
            </a:r>
            <a:endParaRPr b="0" lang="id-ID" sz="1990" spc="-1" strike="noStrike">
              <a:solidFill>
                <a:srgbClr val="000000"/>
              </a:solidFill>
              <a:latin typeface="Arial"/>
            </a:endParaRPr>
          </a:p>
        </p:txBody>
      </p:sp>
      <p:sp>
        <p:nvSpPr>
          <p:cNvPr id="198" name="Text 5"/>
          <p:cNvSpPr/>
          <p:nvPr/>
        </p:nvSpPr>
        <p:spPr>
          <a:xfrm>
            <a:off x="6902640" y="3187080"/>
            <a:ext cx="3054600" cy="1294200"/>
          </a:xfrm>
          <a:prstGeom prst="rect">
            <a:avLst/>
          </a:prstGeom>
          <a:noFill/>
          <a:ln w="0">
            <a:noFill/>
          </a:ln>
        </p:spPr>
        <p:style>
          <a:lnRef idx="0"/>
          <a:fillRef idx="0"/>
          <a:effectRef idx="0"/>
          <a:fontRef idx="minor"/>
        </p:style>
        <p:txBody>
          <a:bodyPr lIns="90000" rIns="90000" tIns="45000" bIns="45000" anchor="t">
            <a:noAutofit/>
          </a:bodyPr>
          <a:p>
            <a:pPr>
              <a:lnSpc>
                <a:spcPts val="2548"/>
              </a:lnSpc>
              <a:tabLst>
                <a:tab algn="l" pos="0"/>
              </a:tabLst>
            </a:pPr>
            <a:r>
              <a:rPr b="0" lang="en-US" sz="1600" spc="-1" strike="noStrike">
                <a:solidFill>
                  <a:srgbClr val="dad8e9"/>
                </a:solidFill>
                <a:latin typeface="Mukta"/>
                <a:ea typeface="Mukta"/>
              </a:rPr>
              <a:t>Latency can affect the responsiveness of a system, especially in real-time communication scenarios.</a:t>
            </a:r>
            <a:endParaRPr b="0" lang="id-ID" sz="1600" spc="-1" strike="noStrike">
              <a:solidFill>
                <a:srgbClr val="000000"/>
              </a:solidFill>
              <a:latin typeface="Arial"/>
            </a:endParaRPr>
          </a:p>
        </p:txBody>
      </p:sp>
      <p:sp>
        <p:nvSpPr>
          <p:cNvPr id="199" name="Shape 6"/>
          <p:cNvSpPr/>
          <p:nvPr/>
        </p:nvSpPr>
        <p:spPr>
          <a:xfrm>
            <a:off x="10159560" y="2283120"/>
            <a:ext cx="454680" cy="454680"/>
          </a:xfrm>
          <a:prstGeom prst="roundRect">
            <a:avLst>
              <a:gd name="adj" fmla="val 20004"/>
            </a:avLst>
          </a:prstGeom>
          <a:solidFill>
            <a:srgbClr val="542c49"/>
          </a:solidFill>
          <a:ln w="1262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00" name="Text 7"/>
          <p:cNvSpPr/>
          <p:nvPr/>
        </p:nvSpPr>
        <p:spPr>
          <a:xfrm>
            <a:off x="10299600" y="2320920"/>
            <a:ext cx="174960" cy="379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88"/>
              </a:lnSpc>
              <a:tabLst>
                <a:tab algn="l" pos="0"/>
              </a:tabLst>
            </a:pPr>
            <a:r>
              <a:rPr b="0" lang="en-US" sz="2390" spc="-1" strike="noStrike">
                <a:solidFill>
                  <a:srgbClr val="dad8e9"/>
                </a:solidFill>
                <a:latin typeface="Prompt"/>
                <a:ea typeface="Prompt"/>
              </a:rPr>
              <a:t>2</a:t>
            </a:r>
            <a:endParaRPr b="0" lang="id-ID" sz="2390" spc="-1" strike="noStrike">
              <a:solidFill>
                <a:srgbClr val="000000"/>
              </a:solidFill>
              <a:latin typeface="Arial"/>
            </a:endParaRPr>
          </a:p>
        </p:txBody>
      </p:sp>
      <p:sp>
        <p:nvSpPr>
          <p:cNvPr id="201" name="Text 8"/>
          <p:cNvSpPr/>
          <p:nvPr/>
        </p:nvSpPr>
        <p:spPr>
          <a:xfrm>
            <a:off x="10816920" y="2352600"/>
            <a:ext cx="3054600" cy="631800"/>
          </a:xfrm>
          <a:prstGeom prst="rect">
            <a:avLst/>
          </a:prstGeom>
          <a:noFill/>
          <a:ln w="0">
            <a:noFill/>
          </a:ln>
        </p:spPr>
        <p:style>
          <a:lnRef idx="0"/>
          <a:fillRef idx="0"/>
          <a:effectRef idx="0"/>
          <a:fontRef idx="minor"/>
        </p:style>
        <p:txBody>
          <a:bodyPr lIns="90000" rIns="90000" tIns="45000" bIns="45000" anchor="t">
            <a:noAutofit/>
          </a:bodyPr>
          <a:p>
            <a:pPr>
              <a:lnSpc>
                <a:spcPts val="2489"/>
              </a:lnSpc>
              <a:tabLst>
                <a:tab algn="l" pos="0"/>
              </a:tabLst>
            </a:pPr>
            <a:r>
              <a:rPr b="0" lang="en-US" sz="1990" spc="-1" strike="noStrike">
                <a:solidFill>
                  <a:srgbClr val="dad8e9"/>
                </a:solidFill>
                <a:latin typeface="Prompt"/>
                <a:ea typeface="Prompt"/>
              </a:rPr>
              <a:t>Reliability and Message Delivery</a:t>
            </a:r>
            <a:endParaRPr b="0" lang="id-ID" sz="1990" spc="-1" strike="noStrike">
              <a:solidFill>
                <a:srgbClr val="000000"/>
              </a:solidFill>
              <a:latin typeface="Arial"/>
            </a:endParaRPr>
          </a:p>
        </p:txBody>
      </p:sp>
      <p:sp>
        <p:nvSpPr>
          <p:cNvPr id="202" name="Text 9"/>
          <p:cNvSpPr/>
          <p:nvPr/>
        </p:nvSpPr>
        <p:spPr>
          <a:xfrm>
            <a:off x="10816920" y="3187080"/>
            <a:ext cx="3054600" cy="970560"/>
          </a:xfrm>
          <a:prstGeom prst="rect">
            <a:avLst/>
          </a:prstGeom>
          <a:noFill/>
          <a:ln w="0">
            <a:noFill/>
          </a:ln>
        </p:spPr>
        <p:style>
          <a:lnRef idx="0"/>
          <a:fillRef idx="0"/>
          <a:effectRef idx="0"/>
          <a:fontRef idx="minor"/>
        </p:style>
        <p:txBody>
          <a:bodyPr lIns="90000" rIns="90000" tIns="45000" bIns="45000" anchor="t">
            <a:noAutofit/>
          </a:bodyPr>
          <a:p>
            <a:pPr>
              <a:lnSpc>
                <a:spcPts val="2548"/>
              </a:lnSpc>
              <a:tabLst>
                <a:tab algn="l" pos="0"/>
              </a:tabLst>
            </a:pPr>
            <a:r>
              <a:rPr b="0" lang="en-US" sz="1600" spc="-1" strike="noStrike">
                <a:solidFill>
                  <a:srgbClr val="dad8e9"/>
                </a:solidFill>
                <a:latin typeface="Mukta"/>
                <a:ea typeface="Mukta"/>
              </a:rPr>
              <a:t>Message delivery is not guaranteed, and messages can get lost or corrupted.</a:t>
            </a:r>
            <a:endParaRPr b="0" lang="id-ID" sz="1600" spc="-1" strike="noStrike">
              <a:solidFill>
                <a:srgbClr val="000000"/>
              </a:solidFill>
              <a:latin typeface="Arial"/>
            </a:endParaRPr>
          </a:p>
        </p:txBody>
      </p:sp>
      <p:sp>
        <p:nvSpPr>
          <p:cNvPr id="203" name="Shape 10"/>
          <p:cNvSpPr/>
          <p:nvPr/>
        </p:nvSpPr>
        <p:spPr>
          <a:xfrm>
            <a:off x="6244920" y="4841640"/>
            <a:ext cx="454680" cy="454680"/>
          </a:xfrm>
          <a:prstGeom prst="roundRect">
            <a:avLst>
              <a:gd name="adj" fmla="val 20004"/>
            </a:avLst>
          </a:prstGeom>
          <a:solidFill>
            <a:srgbClr val="542c49"/>
          </a:solidFill>
          <a:ln w="1262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04" name="Text 11"/>
          <p:cNvSpPr/>
          <p:nvPr/>
        </p:nvSpPr>
        <p:spPr>
          <a:xfrm>
            <a:off x="6384960" y="4879800"/>
            <a:ext cx="174960" cy="379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88"/>
              </a:lnSpc>
              <a:tabLst>
                <a:tab algn="l" pos="0"/>
              </a:tabLst>
            </a:pPr>
            <a:r>
              <a:rPr b="0" lang="en-US" sz="2390" spc="-1" strike="noStrike">
                <a:solidFill>
                  <a:srgbClr val="dad8e9"/>
                </a:solidFill>
                <a:latin typeface="Prompt"/>
                <a:ea typeface="Prompt"/>
              </a:rPr>
              <a:t>3</a:t>
            </a:r>
            <a:endParaRPr b="0" lang="id-ID" sz="2390" spc="-1" strike="noStrike">
              <a:solidFill>
                <a:srgbClr val="000000"/>
              </a:solidFill>
              <a:latin typeface="Arial"/>
            </a:endParaRPr>
          </a:p>
        </p:txBody>
      </p:sp>
      <p:sp>
        <p:nvSpPr>
          <p:cNvPr id="205" name="Text 12"/>
          <p:cNvSpPr/>
          <p:nvPr/>
        </p:nvSpPr>
        <p:spPr>
          <a:xfrm>
            <a:off x="6902640" y="4911480"/>
            <a:ext cx="3054600" cy="631800"/>
          </a:xfrm>
          <a:prstGeom prst="rect">
            <a:avLst/>
          </a:prstGeom>
          <a:noFill/>
          <a:ln w="0">
            <a:noFill/>
          </a:ln>
        </p:spPr>
        <p:style>
          <a:lnRef idx="0"/>
          <a:fillRef idx="0"/>
          <a:effectRef idx="0"/>
          <a:fontRef idx="minor"/>
        </p:style>
        <p:txBody>
          <a:bodyPr lIns="90000" rIns="90000" tIns="45000" bIns="45000" anchor="t">
            <a:noAutofit/>
          </a:bodyPr>
          <a:p>
            <a:pPr>
              <a:lnSpc>
                <a:spcPts val="2489"/>
              </a:lnSpc>
              <a:tabLst>
                <a:tab algn="l" pos="0"/>
              </a:tabLst>
            </a:pPr>
            <a:r>
              <a:rPr b="0" lang="en-US" sz="1990" spc="-1" strike="noStrike">
                <a:solidFill>
                  <a:srgbClr val="dad8e9"/>
                </a:solidFill>
                <a:latin typeface="Prompt"/>
                <a:ea typeface="Prompt"/>
              </a:rPr>
              <a:t>Scalability and Handling Increasing Loads</a:t>
            </a:r>
            <a:endParaRPr b="0" lang="id-ID" sz="1990" spc="-1" strike="noStrike">
              <a:solidFill>
                <a:srgbClr val="000000"/>
              </a:solidFill>
              <a:latin typeface="Arial"/>
            </a:endParaRPr>
          </a:p>
        </p:txBody>
      </p:sp>
      <p:sp>
        <p:nvSpPr>
          <p:cNvPr id="206" name="Text 13"/>
          <p:cNvSpPr/>
          <p:nvPr/>
        </p:nvSpPr>
        <p:spPr>
          <a:xfrm>
            <a:off x="6902640" y="5745960"/>
            <a:ext cx="3054600" cy="1294200"/>
          </a:xfrm>
          <a:prstGeom prst="rect">
            <a:avLst/>
          </a:prstGeom>
          <a:noFill/>
          <a:ln w="0">
            <a:noFill/>
          </a:ln>
        </p:spPr>
        <p:style>
          <a:lnRef idx="0"/>
          <a:fillRef idx="0"/>
          <a:effectRef idx="0"/>
          <a:fontRef idx="minor"/>
        </p:style>
        <p:txBody>
          <a:bodyPr lIns="90000" rIns="90000" tIns="45000" bIns="45000" anchor="t">
            <a:noAutofit/>
          </a:bodyPr>
          <a:p>
            <a:pPr>
              <a:lnSpc>
                <a:spcPts val="2548"/>
              </a:lnSpc>
              <a:tabLst>
                <a:tab algn="l" pos="0"/>
              </a:tabLst>
            </a:pPr>
            <a:r>
              <a:rPr b="0" lang="en-US" sz="1600" spc="-1" strike="noStrike">
                <a:solidFill>
                  <a:srgbClr val="dad8e9"/>
                </a:solidFill>
                <a:latin typeface="Mukta"/>
                <a:ea typeface="Mukta"/>
              </a:rPr>
              <a:t>As the number of clients and messages increase, it can be challenging to scale the system while maintaining performance.</a:t>
            </a:r>
            <a:endParaRPr b="0" lang="id-ID" sz="1600" spc="-1" strike="noStrike">
              <a:solidFill>
                <a:srgbClr val="000000"/>
              </a:solidFill>
              <a:latin typeface="Arial"/>
            </a:endParaRPr>
          </a:p>
        </p:txBody>
      </p:sp>
      <p:sp>
        <p:nvSpPr>
          <p:cNvPr id="207" name="Shape 14"/>
          <p:cNvSpPr/>
          <p:nvPr/>
        </p:nvSpPr>
        <p:spPr>
          <a:xfrm>
            <a:off x="10159560" y="4841640"/>
            <a:ext cx="454680" cy="454680"/>
          </a:xfrm>
          <a:prstGeom prst="roundRect">
            <a:avLst>
              <a:gd name="adj" fmla="val 20004"/>
            </a:avLst>
          </a:prstGeom>
          <a:solidFill>
            <a:srgbClr val="542c49"/>
          </a:solidFill>
          <a:ln w="1262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08" name="Text 15"/>
          <p:cNvSpPr/>
          <p:nvPr/>
        </p:nvSpPr>
        <p:spPr>
          <a:xfrm>
            <a:off x="10295640" y="4879800"/>
            <a:ext cx="182520" cy="379080"/>
          </a:xfrm>
          <a:prstGeom prst="rect">
            <a:avLst/>
          </a:prstGeom>
          <a:noFill/>
          <a:ln w="0">
            <a:noFill/>
          </a:ln>
        </p:spPr>
        <p:style>
          <a:lnRef idx="0"/>
          <a:fillRef idx="0"/>
          <a:effectRef idx="0"/>
          <a:fontRef idx="minor"/>
        </p:style>
        <p:txBody>
          <a:bodyPr wrap="none" lIns="90000" rIns="90000" tIns="45000" bIns="45000" anchor="t">
            <a:noAutofit/>
          </a:bodyPr>
          <a:p>
            <a:pPr algn="ctr">
              <a:lnSpc>
                <a:spcPts val="2988"/>
              </a:lnSpc>
              <a:tabLst>
                <a:tab algn="l" pos="0"/>
              </a:tabLst>
            </a:pPr>
            <a:r>
              <a:rPr b="0" lang="en-US" sz="2390" spc="-1" strike="noStrike">
                <a:solidFill>
                  <a:srgbClr val="dad8e9"/>
                </a:solidFill>
                <a:latin typeface="Prompt"/>
                <a:ea typeface="Prompt"/>
              </a:rPr>
              <a:t>4</a:t>
            </a:r>
            <a:endParaRPr b="0" lang="id-ID" sz="2390" spc="-1" strike="noStrike">
              <a:solidFill>
                <a:srgbClr val="000000"/>
              </a:solidFill>
              <a:latin typeface="Arial"/>
            </a:endParaRPr>
          </a:p>
        </p:txBody>
      </p:sp>
      <p:sp>
        <p:nvSpPr>
          <p:cNvPr id="209" name="Text 16"/>
          <p:cNvSpPr/>
          <p:nvPr/>
        </p:nvSpPr>
        <p:spPr>
          <a:xfrm>
            <a:off x="10816920" y="4911480"/>
            <a:ext cx="3054600" cy="631800"/>
          </a:xfrm>
          <a:prstGeom prst="rect">
            <a:avLst/>
          </a:prstGeom>
          <a:noFill/>
          <a:ln w="0">
            <a:noFill/>
          </a:ln>
        </p:spPr>
        <p:style>
          <a:lnRef idx="0"/>
          <a:fillRef idx="0"/>
          <a:effectRef idx="0"/>
          <a:fontRef idx="minor"/>
        </p:style>
        <p:txBody>
          <a:bodyPr lIns="90000" rIns="90000" tIns="45000" bIns="45000" anchor="t">
            <a:noAutofit/>
          </a:bodyPr>
          <a:p>
            <a:pPr>
              <a:lnSpc>
                <a:spcPts val="2489"/>
              </a:lnSpc>
              <a:tabLst>
                <a:tab algn="l" pos="0"/>
              </a:tabLst>
            </a:pPr>
            <a:r>
              <a:rPr b="0" lang="en-US" sz="1990" spc="-1" strike="noStrike">
                <a:solidFill>
                  <a:srgbClr val="dad8e9"/>
                </a:solidFill>
                <a:latin typeface="Prompt"/>
                <a:ea typeface="Prompt"/>
              </a:rPr>
              <a:t>Consistency and Synchronization</a:t>
            </a:r>
            <a:endParaRPr b="0" lang="id-ID" sz="1990" spc="-1" strike="noStrike">
              <a:solidFill>
                <a:srgbClr val="000000"/>
              </a:solidFill>
              <a:latin typeface="Arial"/>
            </a:endParaRPr>
          </a:p>
        </p:txBody>
      </p:sp>
      <p:sp>
        <p:nvSpPr>
          <p:cNvPr id="210" name="Text 17"/>
          <p:cNvSpPr/>
          <p:nvPr/>
        </p:nvSpPr>
        <p:spPr>
          <a:xfrm>
            <a:off x="10816920" y="5745960"/>
            <a:ext cx="3054600" cy="1294200"/>
          </a:xfrm>
          <a:prstGeom prst="rect">
            <a:avLst/>
          </a:prstGeom>
          <a:noFill/>
          <a:ln w="0">
            <a:noFill/>
          </a:ln>
        </p:spPr>
        <p:style>
          <a:lnRef idx="0"/>
          <a:fillRef idx="0"/>
          <a:effectRef idx="0"/>
          <a:fontRef idx="minor"/>
        </p:style>
        <p:txBody>
          <a:bodyPr lIns="90000" rIns="90000" tIns="45000" bIns="45000" anchor="t">
            <a:noAutofit/>
          </a:bodyPr>
          <a:p>
            <a:pPr>
              <a:lnSpc>
                <a:spcPts val="2548"/>
              </a:lnSpc>
              <a:tabLst>
                <a:tab algn="l" pos="0"/>
              </a:tabLst>
            </a:pPr>
            <a:r>
              <a:rPr b="0" lang="en-US" sz="1600" spc="-1" strike="noStrike">
                <a:solidFill>
                  <a:srgbClr val="dad8e9"/>
                </a:solidFill>
                <a:latin typeface="Mukta"/>
                <a:ea typeface="Mukta"/>
              </a:rPr>
              <a:t>Ensuring consistency across all systems and processes can be a significant challenge in distributed systems.</a:t>
            </a:r>
            <a:endParaRPr b="0" lang="id-ID" sz="1600" spc="-1" strike="noStrike">
              <a:solidFill>
                <a:srgbClr val="000000"/>
              </a:solidFill>
              <a:latin typeface="Arial"/>
            </a:endParaRPr>
          </a:p>
        </p:txBody>
      </p:sp>
      <p:pic>
        <p:nvPicPr>
          <p:cNvPr id="211" name="Image 1" descr="preencoded.png"/>
          <p:cNvPicPr/>
          <p:nvPr/>
        </p:nvPicPr>
        <p:blipFill>
          <a:blip r:embed="rId2"/>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Image 0" descr="preencoded.png"/>
          <p:cNvPicPr/>
          <p:nvPr/>
        </p:nvPicPr>
        <p:blipFill>
          <a:blip r:embed="rId1"/>
          <a:stretch/>
        </p:blipFill>
        <p:spPr>
          <a:xfrm>
            <a:off x="0" y="0"/>
            <a:ext cx="14630040" cy="8229240"/>
          </a:xfrm>
          <a:prstGeom prst="rect">
            <a:avLst/>
          </a:prstGeom>
          <a:ln w="0">
            <a:noFill/>
          </a:ln>
        </p:spPr>
      </p:pic>
      <p:sp>
        <p:nvSpPr>
          <p:cNvPr id="213"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14" name="Text 1"/>
          <p:cNvSpPr/>
          <p:nvPr/>
        </p:nvSpPr>
        <p:spPr>
          <a:xfrm>
            <a:off x="833040" y="3067920"/>
            <a:ext cx="633204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Case Study: RESTful API</a:t>
            </a:r>
            <a:endParaRPr b="0" lang="id-ID" sz="4370" spc="-1" strike="noStrike">
              <a:solidFill>
                <a:srgbClr val="000000"/>
              </a:solidFill>
              <a:latin typeface="Arial"/>
            </a:endParaRPr>
          </a:p>
        </p:txBody>
      </p:sp>
      <p:sp>
        <p:nvSpPr>
          <p:cNvPr id="215" name="Text 2"/>
          <p:cNvSpPr/>
          <p:nvPr/>
        </p:nvSpPr>
        <p:spPr>
          <a:xfrm>
            <a:off x="833040" y="4095360"/>
            <a:ext cx="7477200" cy="106596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RESTful APIs are one of the most popular communication protocols for distributed systems. They are simple, lightweight, and language-agnostic, making them an ideal choice for many applications.</a:t>
            </a:r>
            <a:endParaRPr b="0" lang="id-ID" sz="1750" spc="-1" strike="noStrike">
              <a:solidFill>
                <a:srgbClr val="000000"/>
              </a:solidFill>
              <a:latin typeface="Arial"/>
            </a:endParaRPr>
          </a:p>
        </p:txBody>
      </p:sp>
      <p:pic>
        <p:nvPicPr>
          <p:cNvPr id="216" name="Image 1" descr="preencoded.png"/>
          <p:cNvPicPr/>
          <p:nvPr/>
        </p:nvPicPr>
        <p:blipFill>
          <a:blip r:embed="rId2"/>
          <a:stretch/>
        </p:blipFill>
        <p:spPr>
          <a:xfrm>
            <a:off x="914400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Image 0" descr="preencoded.png"/>
          <p:cNvPicPr/>
          <p:nvPr/>
        </p:nvPicPr>
        <p:blipFill>
          <a:blip r:embed="rId1"/>
          <a:stretch/>
        </p:blipFill>
        <p:spPr>
          <a:xfrm>
            <a:off x="0" y="0"/>
            <a:ext cx="14630040" cy="8229240"/>
          </a:xfrm>
          <a:prstGeom prst="rect">
            <a:avLst/>
          </a:prstGeom>
          <a:ln w="0">
            <a:noFill/>
          </a:ln>
        </p:spPr>
      </p:pic>
      <p:sp>
        <p:nvSpPr>
          <p:cNvPr id="218" name="Shape 0"/>
          <p:cNvSpPr/>
          <p:nvPr/>
        </p:nvSpPr>
        <p:spPr>
          <a:xfrm>
            <a:off x="360" y="0"/>
            <a:ext cx="14630040" cy="872640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19" name="Text 1"/>
          <p:cNvSpPr/>
          <p:nvPr/>
        </p:nvSpPr>
        <p:spPr>
          <a:xfrm>
            <a:off x="4031640" y="427680"/>
            <a:ext cx="3110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Case Studies… IoT</a:t>
            </a:r>
            <a:endParaRPr b="0" lang="id-ID" sz="3060" spc="-1" strike="noStrike">
              <a:solidFill>
                <a:srgbClr val="000000"/>
              </a:solidFill>
              <a:latin typeface="Arial"/>
            </a:endParaRPr>
          </a:p>
        </p:txBody>
      </p:sp>
      <p:pic>
        <p:nvPicPr>
          <p:cNvPr id="220" name="Image 1" descr="preencoded.png"/>
          <p:cNvPicPr/>
          <p:nvPr/>
        </p:nvPicPr>
        <p:blipFill>
          <a:blip r:embed="rId2"/>
          <a:stretch/>
        </p:blipFill>
        <p:spPr>
          <a:xfrm>
            <a:off x="540000" y="1463040"/>
            <a:ext cx="8280000" cy="5117040"/>
          </a:xfrm>
          <a:prstGeom prst="rect">
            <a:avLst/>
          </a:prstGeom>
          <a:ln w="0">
            <a:noFill/>
          </a:ln>
        </p:spPr>
      </p:pic>
      <p:sp>
        <p:nvSpPr>
          <p:cNvPr id="221" name="Text 2"/>
          <p:cNvSpPr/>
          <p:nvPr/>
        </p:nvSpPr>
        <p:spPr>
          <a:xfrm>
            <a:off x="9605160" y="119736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IoT Applications</a:t>
            </a:r>
            <a:endParaRPr b="0" lang="id-ID" sz="2800" spc="-1" strike="noStrike">
              <a:solidFill>
                <a:srgbClr val="000000"/>
              </a:solidFill>
              <a:latin typeface="Arial"/>
            </a:endParaRPr>
          </a:p>
        </p:txBody>
      </p:sp>
      <p:sp>
        <p:nvSpPr>
          <p:cNvPr id="222" name="Text 3"/>
          <p:cNvSpPr/>
          <p:nvPr/>
        </p:nvSpPr>
        <p:spPr>
          <a:xfrm>
            <a:off x="9000000" y="1954080"/>
            <a:ext cx="5400000" cy="596592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600" spc="-1" strike="noStrike">
                <a:solidFill>
                  <a:srgbClr val="dad8e9"/>
                </a:solidFill>
                <a:latin typeface="Mukta"/>
                <a:ea typeface="Mukta"/>
              </a:rPr>
              <a:t>IoT applications often rely on efficient and reliable communication between devices, sensors, and servers to collect and process data.</a:t>
            </a:r>
            <a:endParaRPr b="0" lang="id-ID"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Image 9" descr="preencoded.png"/>
          <p:cNvPicPr/>
          <p:nvPr/>
        </p:nvPicPr>
        <p:blipFill>
          <a:blip r:embed="rId1"/>
          <a:stretch/>
        </p:blipFill>
        <p:spPr>
          <a:xfrm>
            <a:off x="0" y="0"/>
            <a:ext cx="14630040" cy="8229240"/>
          </a:xfrm>
          <a:prstGeom prst="rect">
            <a:avLst/>
          </a:prstGeom>
          <a:ln w="0">
            <a:noFill/>
          </a:ln>
        </p:spPr>
      </p:pic>
      <p:sp>
        <p:nvSpPr>
          <p:cNvPr id="224" name="Shape 7"/>
          <p:cNvSpPr/>
          <p:nvPr/>
        </p:nvSpPr>
        <p:spPr>
          <a:xfrm>
            <a:off x="0" y="0"/>
            <a:ext cx="14630040" cy="872640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25" name="Text 25"/>
          <p:cNvSpPr/>
          <p:nvPr/>
        </p:nvSpPr>
        <p:spPr>
          <a:xfrm>
            <a:off x="4031640" y="427680"/>
            <a:ext cx="3110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Case Studies… cloud</a:t>
            </a:r>
            <a:endParaRPr b="0" lang="id-ID" sz="3060" spc="-1" strike="noStrike">
              <a:solidFill>
                <a:srgbClr val="000000"/>
              </a:solidFill>
              <a:latin typeface="Arial"/>
            </a:endParaRPr>
          </a:p>
        </p:txBody>
      </p:sp>
      <p:pic>
        <p:nvPicPr>
          <p:cNvPr id="226" name="Image 14" descr="preencoded.png"/>
          <p:cNvPicPr/>
          <p:nvPr/>
        </p:nvPicPr>
        <p:blipFill>
          <a:blip r:embed="rId2"/>
          <a:stretch/>
        </p:blipFill>
        <p:spPr>
          <a:xfrm>
            <a:off x="613440" y="1440000"/>
            <a:ext cx="7572600" cy="4680000"/>
          </a:xfrm>
          <a:prstGeom prst="rect">
            <a:avLst/>
          </a:prstGeom>
          <a:ln w="0">
            <a:noFill/>
          </a:ln>
        </p:spPr>
      </p:pic>
      <p:sp>
        <p:nvSpPr>
          <p:cNvPr id="227" name="Text 33"/>
          <p:cNvSpPr/>
          <p:nvPr/>
        </p:nvSpPr>
        <p:spPr>
          <a:xfrm>
            <a:off x="8640000" y="126000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Cloud Services</a:t>
            </a:r>
            <a:endParaRPr b="0" lang="id-ID" sz="2800" spc="-1" strike="noStrike">
              <a:solidFill>
                <a:srgbClr val="000000"/>
              </a:solidFill>
              <a:latin typeface="Arial"/>
            </a:endParaRPr>
          </a:p>
        </p:txBody>
      </p:sp>
      <p:sp>
        <p:nvSpPr>
          <p:cNvPr id="228" name="Text 34"/>
          <p:cNvSpPr/>
          <p:nvPr/>
        </p:nvSpPr>
        <p:spPr>
          <a:xfrm>
            <a:off x="8460000" y="2160000"/>
            <a:ext cx="5760000" cy="360000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600" spc="-1" strike="noStrike">
                <a:solidFill>
                  <a:srgbClr val="dad8e9"/>
                </a:solidFill>
                <a:latin typeface="Mukta"/>
                <a:ea typeface="Mukta"/>
              </a:rPr>
              <a:t>Cloud services require robust communication protocols to handle the high volume of requests and data transfer between clients and servers.</a:t>
            </a:r>
            <a:endParaRPr b="0" lang="id-ID"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Image 17" descr="preencoded.png"/>
          <p:cNvPicPr/>
          <p:nvPr/>
        </p:nvPicPr>
        <p:blipFill>
          <a:blip r:embed="rId1"/>
          <a:stretch/>
        </p:blipFill>
        <p:spPr>
          <a:xfrm>
            <a:off x="0" y="0"/>
            <a:ext cx="14630040" cy="8229240"/>
          </a:xfrm>
          <a:prstGeom prst="rect">
            <a:avLst/>
          </a:prstGeom>
          <a:ln w="0">
            <a:noFill/>
          </a:ln>
        </p:spPr>
      </p:pic>
      <p:sp>
        <p:nvSpPr>
          <p:cNvPr id="230" name="Shape 11"/>
          <p:cNvSpPr/>
          <p:nvPr/>
        </p:nvSpPr>
        <p:spPr>
          <a:xfrm>
            <a:off x="0" y="0"/>
            <a:ext cx="14630040" cy="872640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31" name="Text 39"/>
          <p:cNvSpPr/>
          <p:nvPr/>
        </p:nvSpPr>
        <p:spPr>
          <a:xfrm>
            <a:off x="4031640" y="427680"/>
            <a:ext cx="3110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Case Studies… Financial Transactions</a:t>
            </a:r>
            <a:endParaRPr b="0" lang="id-ID" sz="3060" spc="-1" strike="noStrike">
              <a:solidFill>
                <a:srgbClr val="000000"/>
              </a:solidFill>
              <a:latin typeface="Arial"/>
            </a:endParaRPr>
          </a:p>
        </p:txBody>
      </p:sp>
      <p:pic>
        <p:nvPicPr>
          <p:cNvPr id="232" name="Image 20" descr="preencoded.png"/>
          <p:cNvPicPr/>
          <p:nvPr/>
        </p:nvPicPr>
        <p:blipFill>
          <a:blip r:embed="rId2"/>
          <a:stretch/>
        </p:blipFill>
        <p:spPr>
          <a:xfrm>
            <a:off x="720000" y="1283040"/>
            <a:ext cx="7826760" cy="4836960"/>
          </a:xfrm>
          <a:prstGeom prst="rect">
            <a:avLst/>
          </a:prstGeom>
          <a:ln w="0">
            <a:noFill/>
          </a:ln>
        </p:spPr>
      </p:pic>
      <p:sp>
        <p:nvSpPr>
          <p:cNvPr id="233" name="Text 44"/>
          <p:cNvSpPr/>
          <p:nvPr/>
        </p:nvSpPr>
        <p:spPr>
          <a:xfrm>
            <a:off x="8951400" y="1377360"/>
            <a:ext cx="166860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Financial Systems</a:t>
            </a:r>
            <a:endParaRPr b="0" lang="id-ID" sz="2800" spc="-1" strike="noStrike">
              <a:solidFill>
                <a:srgbClr val="000000"/>
              </a:solidFill>
              <a:latin typeface="Arial"/>
            </a:endParaRPr>
          </a:p>
        </p:txBody>
      </p:sp>
      <p:sp>
        <p:nvSpPr>
          <p:cNvPr id="234" name="Text 45"/>
          <p:cNvSpPr/>
          <p:nvPr/>
        </p:nvSpPr>
        <p:spPr>
          <a:xfrm>
            <a:off x="9000000" y="2134080"/>
            <a:ext cx="5220000" cy="344592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600" spc="-1" strike="noStrike">
                <a:solidFill>
                  <a:srgbClr val="dad8e9"/>
                </a:solidFill>
                <a:latin typeface="Mukta"/>
                <a:ea typeface="Mukta"/>
              </a:rPr>
              <a:t>Financial systems require secure and reliable communication channels to ensure the privacy and integrity of financial transactions.</a:t>
            </a:r>
            <a:endParaRPr b="0" lang="id-ID"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Image 22" descr="preencoded.png"/>
          <p:cNvPicPr/>
          <p:nvPr/>
        </p:nvPicPr>
        <p:blipFill>
          <a:blip r:embed="rId1"/>
          <a:stretch/>
        </p:blipFill>
        <p:spPr>
          <a:xfrm>
            <a:off x="0" y="0"/>
            <a:ext cx="14630040" cy="8229240"/>
          </a:xfrm>
          <a:prstGeom prst="rect">
            <a:avLst/>
          </a:prstGeom>
          <a:ln w="0">
            <a:noFill/>
          </a:ln>
        </p:spPr>
      </p:pic>
      <p:sp>
        <p:nvSpPr>
          <p:cNvPr id="236" name="Shape 12"/>
          <p:cNvSpPr/>
          <p:nvPr/>
        </p:nvSpPr>
        <p:spPr>
          <a:xfrm>
            <a:off x="0" y="0"/>
            <a:ext cx="14630040" cy="872640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37" name="Text 48"/>
          <p:cNvSpPr/>
          <p:nvPr/>
        </p:nvSpPr>
        <p:spPr>
          <a:xfrm>
            <a:off x="4031640" y="427680"/>
            <a:ext cx="3110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Case Studies… Medical</a:t>
            </a:r>
            <a:endParaRPr b="0" lang="id-ID" sz="3060" spc="-1" strike="noStrike">
              <a:solidFill>
                <a:srgbClr val="000000"/>
              </a:solidFill>
              <a:latin typeface="Arial"/>
            </a:endParaRPr>
          </a:p>
        </p:txBody>
      </p:sp>
      <p:pic>
        <p:nvPicPr>
          <p:cNvPr id="238" name="Image 26" descr="preencoded.png"/>
          <p:cNvPicPr/>
          <p:nvPr/>
        </p:nvPicPr>
        <p:blipFill>
          <a:blip r:embed="rId2"/>
          <a:stretch/>
        </p:blipFill>
        <p:spPr>
          <a:xfrm>
            <a:off x="613440" y="1440000"/>
            <a:ext cx="8446320" cy="5220000"/>
          </a:xfrm>
          <a:prstGeom prst="rect">
            <a:avLst/>
          </a:prstGeom>
          <a:ln w="0">
            <a:noFill/>
          </a:ln>
        </p:spPr>
      </p:pic>
      <p:sp>
        <p:nvSpPr>
          <p:cNvPr id="239" name="Text 55"/>
          <p:cNvSpPr/>
          <p:nvPr/>
        </p:nvSpPr>
        <p:spPr>
          <a:xfrm>
            <a:off x="9245160" y="137736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Medical Devices</a:t>
            </a:r>
            <a:endParaRPr b="0" lang="id-ID" sz="2800" spc="-1" strike="noStrike">
              <a:solidFill>
                <a:srgbClr val="000000"/>
              </a:solidFill>
              <a:latin typeface="Arial"/>
            </a:endParaRPr>
          </a:p>
        </p:txBody>
      </p:sp>
      <p:sp>
        <p:nvSpPr>
          <p:cNvPr id="240" name="Text 56"/>
          <p:cNvSpPr/>
          <p:nvPr/>
        </p:nvSpPr>
        <p:spPr>
          <a:xfrm>
            <a:off x="9253440" y="2065320"/>
            <a:ext cx="4786560" cy="333468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600" spc="-1" strike="noStrike">
                <a:solidFill>
                  <a:srgbClr val="dad8e9"/>
                </a:solidFill>
                <a:latin typeface="Mukta"/>
                <a:ea typeface="Mukta"/>
              </a:rPr>
              <a:t>Medical devices require low-latency, high-frequency, and reliable communication to monitor and deliver crucial medical information to healthcare providers.</a:t>
            </a:r>
            <a:endParaRPr b="0" lang="id-ID"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Image 0" descr="preencoded.png"/>
          <p:cNvPicPr/>
          <p:nvPr/>
        </p:nvPicPr>
        <p:blipFill>
          <a:blip r:embed="rId1"/>
          <a:stretch/>
        </p:blipFill>
        <p:spPr>
          <a:xfrm>
            <a:off x="0" y="0"/>
            <a:ext cx="14630040" cy="8229240"/>
          </a:xfrm>
          <a:prstGeom prst="rect">
            <a:avLst/>
          </a:prstGeom>
          <a:ln w="0">
            <a:noFill/>
          </a:ln>
        </p:spPr>
      </p:pic>
      <p:sp>
        <p:nvSpPr>
          <p:cNvPr id="242"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43" name="Text 1"/>
          <p:cNvSpPr/>
          <p:nvPr/>
        </p:nvSpPr>
        <p:spPr>
          <a:xfrm>
            <a:off x="833040" y="89784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Future Trends</a:t>
            </a:r>
            <a:endParaRPr b="0" lang="id-ID" sz="4370" spc="-1" strike="noStrike">
              <a:solidFill>
                <a:srgbClr val="000000"/>
              </a:solidFill>
              <a:latin typeface="Arial"/>
            </a:endParaRPr>
          </a:p>
        </p:txBody>
      </p:sp>
      <p:sp>
        <p:nvSpPr>
          <p:cNvPr id="244" name="Shape 2"/>
          <p:cNvSpPr/>
          <p:nvPr/>
        </p:nvSpPr>
        <p:spPr>
          <a:xfrm>
            <a:off x="833040" y="20988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45" name="Text 3"/>
          <p:cNvSpPr/>
          <p:nvPr/>
        </p:nvSpPr>
        <p:spPr>
          <a:xfrm>
            <a:off x="1022040" y="214056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246" name="Text 4"/>
          <p:cNvSpPr/>
          <p:nvPr/>
        </p:nvSpPr>
        <p:spPr>
          <a:xfrm>
            <a:off x="1555200" y="217512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Microservices</a:t>
            </a:r>
            <a:endParaRPr b="0" lang="id-ID" sz="2190" spc="-1" strike="noStrike">
              <a:solidFill>
                <a:srgbClr val="000000"/>
              </a:solidFill>
              <a:latin typeface="Arial"/>
            </a:endParaRPr>
          </a:p>
        </p:txBody>
      </p:sp>
      <p:sp>
        <p:nvSpPr>
          <p:cNvPr id="247" name="Text 5"/>
          <p:cNvSpPr/>
          <p:nvPr/>
        </p:nvSpPr>
        <p:spPr>
          <a:xfrm>
            <a:off x="1555200" y="2744640"/>
            <a:ext cx="2905200" cy="1421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Microservices use a distributed architecture to build and deploy modular, independent, and scalable services.</a:t>
            </a:r>
            <a:endParaRPr b="0" lang="id-ID" sz="1750" spc="-1" strike="noStrike">
              <a:solidFill>
                <a:srgbClr val="000000"/>
              </a:solidFill>
              <a:latin typeface="Arial"/>
            </a:endParaRPr>
          </a:p>
        </p:txBody>
      </p:sp>
      <p:sp>
        <p:nvSpPr>
          <p:cNvPr id="248" name="Shape 6"/>
          <p:cNvSpPr/>
          <p:nvPr/>
        </p:nvSpPr>
        <p:spPr>
          <a:xfrm>
            <a:off x="4683240" y="20988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49" name="Text 7"/>
          <p:cNvSpPr/>
          <p:nvPr/>
        </p:nvSpPr>
        <p:spPr>
          <a:xfrm>
            <a:off x="4834080" y="214056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250" name="Text 8"/>
          <p:cNvSpPr/>
          <p:nvPr/>
        </p:nvSpPr>
        <p:spPr>
          <a:xfrm>
            <a:off x="5405040" y="2175120"/>
            <a:ext cx="2905200" cy="694080"/>
          </a:xfrm>
          <a:prstGeom prst="rect">
            <a:avLst/>
          </a:prstGeom>
          <a:noFill/>
          <a:ln w="0">
            <a:noFill/>
          </a:ln>
        </p:spPr>
        <p:style>
          <a:lnRef idx="0"/>
          <a:fillRef idx="0"/>
          <a:effectRef idx="0"/>
          <a:fontRef idx="minor"/>
        </p:style>
        <p:txBody>
          <a:bodyPr lIns="90000" rIns="90000" tIns="45000" bIns="45000" anchor="t">
            <a:noAutofit/>
          </a:bodyPr>
          <a:p>
            <a:pPr>
              <a:lnSpc>
                <a:spcPts val="2733"/>
              </a:lnSpc>
              <a:tabLst>
                <a:tab algn="l" pos="0"/>
              </a:tabLst>
            </a:pPr>
            <a:r>
              <a:rPr b="0" lang="en-US" sz="2190" spc="-1" strike="noStrike">
                <a:solidFill>
                  <a:srgbClr val="dad8e9"/>
                </a:solidFill>
                <a:latin typeface="Prompt"/>
                <a:ea typeface="Prompt"/>
              </a:rPr>
              <a:t>Serverless Architecture</a:t>
            </a:r>
            <a:endParaRPr b="0" lang="id-ID" sz="2190" spc="-1" strike="noStrike">
              <a:solidFill>
                <a:srgbClr val="000000"/>
              </a:solidFill>
              <a:latin typeface="Arial"/>
            </a:endParaRPr>
          </a:p>
        </p:txBody>
      </p:sp>
      <p:sp>
        <p:nvSpPr>
          <p:cNvPr id="251" name="Text 9"/>
          <p:cNvSpPr/>
          <p:nvPr/>
        </p:nvSpPr>
        <p:spPr>
          <a:xfrm>
            <a:off x="5405040" y="3091680"/>
            <a:ext cx="2905200" cy="213192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Serverless architecture allows developers to build and run applications without worrying about the underlying infrastructure, making it ideal for event-driven systems.</a:t>
            </a:r>
            <a:endParaRPr b="0" lang="id-ID" sz="1750" spc="-1" strike="noStrike">
              <a:solidFill>
                <a:srgbClr val="000000"/>
              </a:solidFill>
              <a:latin typeface="Arial"/>
            </a:endParaRPr>
          </a:p>
        </p:txBody>
      </p:sp>
      <p:sp>
        <p:nvSpPr>
          <p:cNvPr id="252" name="Shape 10"/>
          <p:cNvSpPr/>
          <p:nvPr/>
        </p:nvSpPr>
        <p:spPr>
          <a:xfrm>
            <a:off x="833040" y="56199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53" name="Text 11"/>
          <p:cNvSpPr/>
          <p:nvPr/>
        </p:nvSpPr>
        <p:spPr>
          <a:xfrm>
            <a:off x="987840" y="5661720"/>
            <a:ext cx="1900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3</a:t>
            </a:r>
            <a:endParaRPr b="0" lang="id-ID" sz="2620" spc="-1" strike="noStrike">
              <a:solidFill>
                <a:srgbClr val="000000"/>
              </a:solidFill>
              <a:latin typeface="Arial"/>
            </a:endParaRPr>
          </a:p>
        </p:txBody>
      </p:sp>
      <p:sp>
        <p:nvSpPr>
          <p:cNvPr id="254" name="Text 12"/>
          <p:cNvSpPr/>
          <p:nvPr/>
        </p:nvSpPr>
        <p:spPr>
          <a:xfrm>
            <a:off x="1555200" y="5696280"/>
            <a:ext cx="227052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Edge Computing</a:t>
            </a:r>
            <a:endParaRPr b="0" lang="id-ID" sz="2190" spc="-1" strike="noStrike">
              <a:solidFill>
                <a:srgbClr val="000000"/>
              </a:solidFill>
              <a:latin typeface="Arial"/>
            </a:endParaRPr>
          </a:p>
        </p:txBody>
      </p:sp>
      <p:sp>
        <p:nvSpPr>
          <p:cNvPr id="255" name="Text 13"/>
          <p:cNvSpPr/>
          <p:nvPr/>
        </p:nvSpPr>
        <p:spPr>
          <a:xfrm>
            <a:off x="1555200" y="6265800"/>
            <a:ext cx="6755040" cy="106596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Edge computing refers to the processing and storage of data near the edge of the network, reducing latency, and improving performance in distributed systems.</a:t>
            </a:r>
            <a:endParaRPr b="0" lang="id-ID" sz="1750" spc="-1" strike="noStrike">
              <a:solidFill>
                <a:srgbClr val="000000"/>
              </a:solidFill>
              <a:latin typeface="Arial"/>
            </a:endParaRPr>
          </a:p>
        </p:txBody>
      </p:sp>
      <p:pic>
        <p:nvPicPr>
          <p:cNvPr id="256" name="Image 1" descr="preencoded.png"/>
          <p:cNvPicPr/>
          <p:nvPr/>
        </p:nvPicPr>
        <p:blipFill>
          <a:blip r:embed="rId2"/>
          <a:stretch/>
        </p:blipFill>
        <p:spPr>
          <a:xfrm>
            <a:off x="914400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Image 0" descr="preencoded.png"/>
          <p:cNvPicPr/>
          <p:nvPr/>
        </p:nvPicPr>
        <p:blipFill>
          <a:blip r:embed="rId1"/>
          <a:stretch/>
        </p:blipFill>
        <p:spPr>
          <a:xfrm>
            <a:off x="0" y="0"/>
            <a:ext cx="14630040" cy="8229240"/>
          </a:xfrm>
          <a:prstGeom prst="rect">
            <a:avLst/>
          </a:prstGeom>
          <a:ln w="0">
            <a:noFill/>
          </a:ln>
        </p:spPr>
      </p:pic>
      <p:sp>
        <p:nvSpPr>
          <p:cNvPr id="258"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59" name="Text 1"/>
          <p:cNvSpPr/>
          <p:nvPr/>
        </p:nvSpPr>
        <p:spPr>
          <a:xfrm>
            <a:off x="6319440" y="17863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Best Practices</a:t>
            </a:r>
            <a:endParaRPr b="0" lang="id-ID" sz="4370" spc="-1" strike="noStrike">
              <a:solidFill>
                <a:srgbClr val="000000"/>
              </a:solidFill>
              <a:latin typeface="Arial"/>
            </a:endParaRPr>
          </a:p>
        </p:txBody>
      </p:sp>
      <p:sp>
        <p:nvSpPr>
          <p:cNvPr id="260" name="Shape 2"/>
          <p:cNvSpPr/>
          <p:nvPr/>
        </p:nvSpPr>
        <p:spPr>
          <a:xfrm>
            <a:off x="6319440" y="298728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61" name="Text 3"/>
          <p:cNvSpPr/>
          <p:nvPr/>
        </p:nvSpPr>
        <p:spPr>
          <a:xfrm>
            <a:off x="6508440" y="302904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262" name="Text 4"/>
          <p:cNvSpPr/>
          <p:nvPr/>
        </p:nvSpPr>
        <p:spPr>
          <a:xfrm>
            <a:off x="7041600" y="3063600"/>
            <a:ext cx="237708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Design for Failure</a:t>
            </a:r>
            <a:endParaRPr b="0" lang="id-ID" sz="2190" spc="-1" strike="noStrike">
              <a:solidFill>
                <a:srgbClr val="000000"/>
              </a:solidFill>
              <a:latin typeface="Arial"/>
            </a:endParaRPr>
          </a:p>
        </p:txBody>
      </p:sp>
      <p:sp>
        <p:nvSpPr>
          <p:cNvPr id="263" name="Text 5"/>
          <p:cNvSpPr/>
          <p:nvPr/>
        </p:nvSpPr>
        <p:spPr>
          <a:xfrm>
            <a:off x="7041600" y="3633120"/>
            <a:ext cx="67550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Expect communication failures and design the system to handle them gracefully.</a:t>
            </a:r>
            <a:endParaRPr b="0" lang="id-ID" sz="1750" spc="-1" strike="noStrike">
              <a:solidFill>
                <a:srgbClr val="000000"/>
              </a:solidFill>
              <a:latin typeface="Arial"/>
            </a:endParaRPr>
          </a:p>
        </p:txBody>
      </p:sp>
      <p:sp>
        <p:nvSpPr>
          <p:cNvPr id="264" name="Shape 6"/>
          <p:cNvSpPr/>
          <p:nvPr/>
        </p:nvSpPr>
        <p:spPr>
          <a:xfrm>
            <a:off x="6319440" y="47397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65" name="Text 7"/>
          <p:cNvSpPr/>
          <p:nvPr/>
        </p:nvSpPr>
        <p:spPr>
          <a:xfrm>
            <a:off x="6470280" y="478116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266" name="Text 8"/>
          <p:cNvSpPr/>
          <p:nvPr/>
        </p:nvSpPr>
        <p:spPr>
          <a:xfrm>
            <a:off x="7041600" y="4816080"/>
            <a:ext cx="6755040" cy="694080"/>
          </a:xfrm>
          <a:prstGeom prst="rect">
            <a:avLst/>
          </a:prstGeom>
          <a:noFill/>
          <a:ln w="0">
            <a:noFill/>
          </a:ln>
        </p:spPr>
        <p:style>
          <a:lnRef idx="0"/>
          <a:fillRef idx="0"/>
          <a:effectRef idx="0"/>
          <a:fontRef idx="minor"/>
        </p:style>
        <p:txBody>
          <a:bodyPr lIns="90000" rIns="90000" tIns="45000" bIns="45000" anchor="t">
            <a:noAutofit/>
          </a:bodyPr>
          <a:p>
            <a:pPr>
              <a:lnSpc>
                <a:spcPts val="2733"/>
              </a:lnSpc>
              <a:tabLst>
                <a:tab algn="l" pos="0"/>
              </a:tabLst>
            </a:pPr>
            <a:r>
              <a:rPr b="0" lang="en-US" sz="2190" spc="-1" strike="noStrike">
                <a:solidFill>
                  <a:srgbClr val="dad8e9"/>
                </a:solidFill>
                <a:latin typeface="Prompt"/>
                <a:ea typeface="Prompt"/>
              </a:rPr>
              <a:t>Choose the appropriate protocols, patterns, and security measures</a:t>
            </a:r>
            <a:endParaRPr b="0" lang="id-ID" sz="2190" spc="-1" strike="noStrike">
              <a:solidFill>
                <a:srgbClr val="000000"/>
              </a:solidFill>
              <a:latin typeface="Arial"/>
            </a:endParaRPr>
          </a:p>
        </p:txBody>
      </p:sp>
      <p:sp>
        <p:nvSpPr>
          <p:cNvPr id="267" name="Text 9"/>
          <p:cNvSpPr/>
          <p:nvPr/>
        </p:nvSpPr>
        <p:spPr>
          <a:xfrm>
            <a:off x="7041600" y="5732640"/>
            <a:ext cx="67550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The right choice of protocols, patterns, and security measures can make a significant impact on the effectiveness and scalability of your system.</a:t>
            </a:r>
            <a:endParaRPr b="0" lang="id-ID" sz="1750" spc="-1" strike="noStrike">
              <a:solidFill>
                <a:srgbClr val="000000"/>
              </a:solidFill>
              <a:latin typeface="Arial"/>
            </a:endParaRPr>
          </a:p>
        </p:txBody>
      </p:sp>
      <p:pic>
        <p:nvPicPr>
          <p:cNvPr id="268" name="Image 1" descr="preencoded.png"/>
          <p:cNvPicPr/>
          <p:nvPr/>
        </p:nvPicPr>
        <p:blipFill>
          <a:blip r:embed="rId2"/>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Image 0" descr="preencoded.png"/>
          <p:cNvPicPr/>
          <p:nvPr/>
        </p:nvPicPr>
        <p:blipFill>
          <a:blip r:embed="rId1"/>
          <a:stretch/>
        </p:blipFill>
        <p:spPr>
          <a:xfrm>
            <a:off x="0" y="0"/>
            <a:ext cx="14630040" cy="8229240"/>
          </a:xfrm>
          <a:prstGeom prst="rect">
            <a:avLst/>
          </a:prstGeom>
          <a:ln w="0">
            <a:noFill/>
          </a:ln>
        </p:spPr>
      </p:pic>
      <p:sp>
        <p:nvSpPr>
          <p:cNvPr id="53"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54" name="Text 1"/>
          <p:cNvSpPr/>
          <p:nvPr/>
        </p:nvSpPr>
        <p:spPr>
          <a:xfrm>
            <a:off x="6319440" y="142668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Key Concepts</a:t>
            </a:r>
            <a:endParaRPr b="0" lang="id-ID" sz="4370" spc="-1" strike="noStrike">
              <a:solidFill>
                <a:srgbClr val="000000"/>
              </a:solidFill>
              <a:latin typeface="Arial"/>
            </a:endParaRPr>
          </a:p>
        </p:txBody>
      </p:sp>
      <p:sp>
        <p:nvSpPr>
          <p:cNvPr id="55" name="Shape 2"/>
          <p:cNvSpPr/>
          <p:nvPr/>
        </p:nvSpPr>
        <p:spPr>
          <a:xfrm>
            <a:off x="6319440" y="26280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56" name="Text 3"/>
          <p:cNvSpPr/>
          <p:nvPr/>
        </p:nvSpPr>
        <p:spPr>
          <a:xfrm>
            <a:off x="6508440" y="266976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57" name="Text 4"/>
          <p:cNvSpPr/>
          <p:nvPr/>
        </p:nvSpPr>
        <p:spPr>
          <a:xfrm>
            <a:off x="7041600" y="2704320"/>
            <a:ext cx="268200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Distributed Systems</a:t>
            </a:r>
            <a:endParaRPr b="0" lang="id-ID" sz="2190" spc="-1" strike="noStrike">
              <a:solidFill>
                <a:srgbClr val="000000"/>
              </a:solidFill>
              <a:latin typeface="Arial"/>
            </a:endParaRPr>
          </a:p>
        </p:txBody>
      </p:sp>
      <p:sp>
        <p:nvSpPr>
          <p:cNvPr id="58" name="Text 5"/>
          <p:cNvSpPr/>
          <p:nvPr/>
        </p:nvSpPr>
        <p:spPr>
          <a:xfrm>
            <a:off x="7041600" y="3273480"/>
            <a:ext cx="2905200" cy="17766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Distributed systems are composed of multiple components that coordinate their actions through message passing.</a:t>
            </a:r>
            <a:endParaRPr b="0" lang="id-ID" sz="1750" spc="-1" strike="noStrike">
              <a:solidFill>
                <a:srgbClr val="000000"/>
              </a:solidFill>
              <a:latin typeface="Arial"/>
            </a:endParaRPr>
          </a:p>
        </p:txBody>
      </p:sp>
      <p:sp>
        <p:nvSpPr>
          <p:cNvPr id="59" name="Shape 6"/>
          <p:cNvSpPr/>
          <p:nvPr/>
        </p:nvSpPr>
        <p:spPr>
          <a:xfrm>
            <a:off x="10169640" y="262800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60" name="Text 7"/>
          <p:cNvSpPr/>
          <p:nvPr/>
        </p:nvSpPr>
        <p:spPr>
          <a:xfrm>
            <a:off x="10320480" y="266976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61" name="Text 8"/>
          <p:cNvSpPr/>
          <p:nvPr/>
        </p:nvSpPr>
        <p:spPr>
          <a:xfrm>
            <a:off x="10891440" y="270432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Communication</a:t>
            </a:r>
            <a:endParaRPr b="0" lang="id-ID" sz="2190" spc="-1" strike="noStrike">
              <a:solidFill>
                <a:srgbClr val="000000"/>
              </a:solidFill>
              <a:latin typeface="Arial"/>
            </a:endParaRPr>
          </a:p>
        </p:txBody>
      </p:sp>
      <p:sp>
        <p:nvSpPr>
          <p:cNvPr id="62" name="Text 9"/>
          <p:cNvSpPr/>
          <p:nvPr/>
        </p:nvSpPr>
        <p:spPr>
          <a:xfrm>
            <a:off x="10891440" y="3273480"/>
            <a:ext cx="2905200" cy="1421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Communication refers to the transmission of information between systems, components, or processes.</a:t>
            </a:r>
            <a:endParaRPr b="0" lang="id-ID" sz="1750" spc="-1" strike="noStrike">
              <a:solidFill>
                <a:srgbClr val="000000"/>
              </a:solidFill>
              <a:latin typeface="Arial"/>
            </a:endParaRPr>
          </a:p>
        </p:txBody>
      </p:sp>
      <p:sp>
        <p:nvSpPr>
          <p:cNvPr id="63" name="Shape 10"/>
          <p:cNvSpPr/>
          <p:nvPr/>
        </p:nvSpPr>
        <p:spPr>
          <a:xfrm>
            <a:off x="6319440" y="544644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64" name="Text 11"/>
          <p:cNvSpPr/>
          <p:nvPr/>
        </p:nvSpPr>
        <p:spPr>
          <a:xfrm>
            <a:off x="6474240" y="5488200"/>
            <a:ext cx="1900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3</a:t>
            </a:r>
            <a:endParaRPr b="0" lang="id-ID" sz="2620" spc="-1" strike="noStrike">
              <a:solidFill>
                <a:srgbClr val="000000"/>
              </a:solidFill>
              <a:latin typeface="Arial"/>
            </a:endParaRPr>
          </a:p>
        </p:txBody>
      </p:sp>
      <p:sp>
        <p:nvSpPr>
          <p:cNvPr id="65" name="Text 12"/>
          <p:cNvSpPr/>
          <p:nvPr/>
        </p:nvSpPr>
        <p:spPr>
          <a:xfrm>
            <a:off x="7041600" y="5522760"/>
            <a:ext cx="342864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Seamless Communication</a:t>
            </a:r>
            <a:endParaRPr b="0" lang="id-ID" sz="2190" spc="-1" strike="noStrike">
              <a:solidFill>
                <a:srgbClr val="000000"/>
              </a:solidFill>
              <a:latin typeface="Arial"/>
            </a:endParaRPr>
          </a:p>
        </p:txBody>
      </p:sp>
      <p:sp>
        <p:nvSpPr>
          <p:cNvPr id="66" name="Text 13"/>
          <p:cNvSpPr/>
          <p:nvPr/>
        </p:nvSpPr>
        <p:spPr>
          <a:xfrm>
            <a:off x="7041600" y="6091920"/>
            <a:ext cx="67550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Seamless communication is essential for coordination and consistency in distributed systems.</a:t>
            </a:r>
            <a:endParaRPr b="0" lang="id-ID" sz="1750" spc="-1" strike="noStrike">
              <a:solidFill>
                <a:srgbClr val="000000"/>
              </a:solidFill>
              <a:latin typeface="Arial"/>
            </a:endParaRPr>
          </a:p>
        </p:txBody>
      </p:sp>
      <p:pic>
        <p:nvPicPr>
          <p:cNvPr id="67" name="Image 1" descr="preencoded.png"/>
          <p:cNvPicPr/>
          <p:nvPr/>
        </p:nvPicPr>
        <p:blipFill>
          <a:blip r:embed="rId2"/>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Image 0" descr="preencoded.png"/>
          <p:cNvPicPr/>
          <p:nvPr/>
        </p:nvPicPr>
        <p:blipFill>
          <a:blip r:embed="rId1"/>
          <a:stretch/>
        </p:blipFill>
        <p:spPr>
          <a:xfrm>
            <a:off x="0" y="0"/>
            <a:ext cx="14630040" cy="8229240"/>
          </a:xfrm>
          <a:prstGeom prst="rect">
            <a:avLst/>
          </a:prstGeom>
          <a:ln w="0">
            <a:noFill/>
          </a:ln>
        </p:spPr>
      </p:pic>
      <p:sp>
        <p:nvSpPr>
          <p:cNvPr id="270"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71" name="Text 1"/>
          <p:cNvSpPr/>
          <p:nvPr/>
        </p:nvSpPr>
        <p:spPr>
          <a:xfrm>
            <a:off x="833040" y="271260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Conclusion</a:t>
            </a:r>
            <a:endParaRPr b="0" lang="id-ID" sz="4370" spc="-1" strike="noStrike">
              <a:solidFill>
                <a:srgbClr val="000000"/>
              </a:solidFill>
              <a:latin typeface="Arial"/>
            </a:endParaRPr>
          </a:p>
        </p:txBody>
      </p:sp>
      <p:sp>
        <p:nvSpPr>
          <p:cNvPr id="272" name="Text 2"/>
          <p:cNvSpPr/>
          <p:nvPr/>
        </p:nvSpPr>
        <p:spPr>
          <a:xfrm>
            <a:off x="833040" y="3740040"/>
            <a:ext cx="7477200" cy="17766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Effective communication between systems is essential for building robust, scalable, and reliable distributed systems. We've covered the key concepts, protocols, and challenges associated with communication between systems. We hope this presentation has increased your understanding of how to design, build and maintain distributed systems that communicate effectively.</a:t>
            </a:r>
            <a:endParaRPr b="0" lang="id-ID" sz="1750" spc="-1" strike="noStrike">
              <a:solidFill>
                <a:srgbClr val="000000"/>
              </a:solidFill>
              <a:latin typeface="Arial"/>
            </a:endParaRPr>
          </a:p>
        </p:txBody>
      </p:sp>
      <p:pic>
        <p:nvPicPr>
          <p:cNvPr id="273" name="Image 1" descr="preencoded.png"/>
          <p:cNvPicPr/>
          <p:nvPr/>
        </p:nvPicPr>
        <p:blipFill>
          <a:blip r:embed="rId2"/>
          <a:stretch/>
        </p:blipFill>
        <p:spPr>
          <a:xfrm>
            <a:off x="914400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Image 0" descr="preencoded.png"/>
          <p:cNvPicPr/>
          <p:nvPr/>
        </p:nvPicPr>
        <p:blipFill>
          <a:blip r:embed="rId1"/>
          <a:stretch/>
        </p:blipFill>
        <p:spPr>
          <a:xfrm>
            <a:off x="0" y="0"/>
            <a:ext cx="14630040" cy="8229240"/>
          </a:xfrm>
          <a:prstGeom prst="rect">
            <a:avLst/>
          </a:prstGeom>
          <a:ln w="0">
            <a:noFill/>
          </a:ln>
        </p:spPr>
      </p:pic>
      <p:sp>
        <p:nvSpPr>
          <p:cNvPr id="275"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276" name="Text 1"/>
          <p:cNvSpPr/>
          <p:nvPr/>
        </p:nvSpPr>
        <p:spPr>
          <a:xfrm>
            <a:off x="833040" y="324540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Q&amp;A</a:t>
            </a:r>
            <a:endParaRPr b="0" lang="id-ID" sz="4370" spc="-1" strike="noStrike">
              <a:solidFill>
                <a:srgbClr val="000000"/>
              </a:solidFill>
              <a:latin typeface="Arial"/>
            </a:endParaRPr>
          </a:p>
        </p:txBody>
      </p:sp>
      <p:sp>
        <p:nvSpPr>
          <p:cNvPr id="277" name="Text 2"/>
          <p:cNvSpPr/>
          <p:nvPr/>
        </p:nvSpPr>
        <p:spPr>
          <a:xfrm>
            <a:off x="833040" y="4273200"/>
            <a:ext cx="747720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Thank you for joining us for this presentation. We welcome your questions and feedback. Please feel free to reach out to us if you have any further queries.</a:t>
            </a:r>
            <a:endParaRPr b="0" lang="id-ID" sz="1750" spc="-1" strike="noStrike">
              <a:solidFill>
                <a:srgbClr val="000000"/>
              </a:solidFill>
              <a:latin typeface="Arial"/>
            </a:endParaRPr>
          </a:p>
        </p:txBody>
      </p:sp>
      <p:pic>
        <p:nvPicPr>
          <p:cNvPr id="278" name="Image 1" descr="preencoded.png"/>
          <p:cNvPicPr/>
          <p:nvPr/>
        </p:nvPicPr>
        <p:blipFill>
          <a:blip r:embed="rId2"/>
          <a:stretch/>
        </p:blipFill>
        <p:spPr>
          <a:xfrm>
            <a:off x="914400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Image 0" descr="preencoded.png"/>
          <p:cNvPicPr/>
          <p:nvPr/>
        </p:nvPicPr>
        <p:blipFill>
          <a:blip r:embed="rId1"/>
          <a:stretch/>
        </p:blipFill>
        <p:spPr>
          <a:xfrm>
            <a:off x="0" y="0"/>
            <a:ext cx="14630040" cy="8229240"/>
          </a:xfrm>
          <a:prstGeom prst="rect">
            <a:avLst/>
          </a:prstGeom>
          <a:ln w="0">
            <a:noFill/>
          </a:ln>
        </p:spPr>
      </p:pic>
      <p:sp>
        <p:nvSpPr>
          <p:cNvPr id="69"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70" name="Text 1"/>
          <p:cNvSpPr/>
          <p:nvPr/>
        </p:nvSpPr>
        <p:spPr>
          <a:xfrm>
            <a:off x="2624400" y="821160"/>
            <a:ext cx="630900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Communication Models</a:t>
            </a:r>
            <a:endParaRPr b="0" lang="id-ID" sz="4370" spc="-1" strike="noStrike">
              <a:solidFill>
                <a:srgbClr val="000000"/>
              </a:solidFill>
              <a:latin typeface="Arial"/>
            </a:endParaRPr>
          </a:p>
        </p:txBody>
      </p:sp>
      <p:sp>
        <p:nvSpPr>
          <p:cNvPr id="71" name="Shape 2"/>
          <p:cNvSpPr/>
          <p:nvPr/>
        </p:nvSpPr>
        <p:spPr>
          <a:xfrm>
            <a:off x="2624400" y="2293200"/>
            <a:ext cx="9381240" cy="43920"/>
          </a:xfrm>
          <a:prstGeom prst="rect">
            <a:avLst/>
          </a:prstGeom>
          <a:solidFill>
            <a:srgbClr val="643557"/>
          </a:solidFill>
          <a:ln w="0">
            <a:noFill/>
          </a:ln>
        </p:spPr>
        <p:style>
          <a:lnRef idx="0"/>
          <a:fillRef idx="0"/>
          <a:effectRef idx="0"/>
          <a:fontRef idx="minor"/>
        </p:style>
        <p:txBody>
          <a:bodyPr lIns="90000" rIns="90000" tIns="-720" bIns="-720" anchor="t">
            <a:noAutofit/>
          </a:bodyPr>
          <a:p>
            <a:endParaRPr b="0" lang="id-ID" sz="1800" spc="-1" strike="noStrike">
              <a:solidFill>
                <a:srgbClr val="000000"/>
              </a:solidFill>
              <a:latin typeface="Arial"/>
            </a:endParaRPr>
          </a:p>
        </p:txBody>
      </p:sp>
      <p:sp>
        <p:nvSpPr>
          <p:cNvPr id="72" name="Shape 3"/>
          <p:cNvSpPr/>
          <p:nvPr/>
        </p:nvSpPr>
        <p:spPr>
          <a:xfrm>
            <a:off x="3691440" y="22932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73" name="Shape 4"/>
          <p:cNvSpPr/>
          <p:nvPr/>
        </p:nvSpPr>
        <p:spPr>
          <a:xfrm>
            <a:off x="3463920" y="20433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74" name="Text 5"/>
          <p:cNvSpPr/>
          <p:nvPr/>
        </p:nvSpPr>
        <p:spPr>
          <a:xfrm>
            <a:off x="3652560" y="208512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75" name="Text 6"/>
          <p:cNvSpPr/>
          <p:nvPr/>
        </p:nvSpPr>
        <p:spPr>
          <a:xfrm>
            <a:off x="2846520" y="3293280"/>
            <a:ext cx="1734120" cy="694080"/>
          </a:xfrm>
          <a:prstGeom prst="rect">
            <a:avLst/>
          </a:prstGeom>
          <a:noFill/>
          <a:ln w="0">
            <a:noFill/>
          </a:ln>
        </p:spPr>
        <p:style>
          <a:lnRef idx="0"/>
          <a:fillRef idx="0"/>
          <a:effectRef idx="0"/>
          <a:fontRef idx="minor"/>
        </p:style>
        <p:txBody>
          <a:bodyPr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Request-Response</a:t>
            </a:r>
            <a:endParaRPr b="0" lang="id-ID" sz="2190" spc="-1" strike="noStrike">
              <a:solidFill>
                <a:srgbClr val="000000"/>
              </a:solidFill>
              <a:latin typeface="Arial"/>
            </a:endParaRPr>
          </a:p>
        </p:txBody>
      </p:sp>
      <p:sp>
        <p:nvSpPr>
          <p:cNvPr id="76" name="Text 7"/>
          <p:cNvSpPr/>
          <p:nvPr/>
        </p:nvSpPr>
        <p:spPr>
          <a:xfrm>
            <a:off x="2846520" y="4209840"/>
            <a:ext cx="1734120" cy="248760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A request-response model involves a client sending a request to a server, which responds with the requested information.</a:t>
            </a:r>
            <a:endParaRPr b="0" lang="id-ID" sz="1750" spc="-1" strike="noStrike">
              <a:solidFill>
                <a:srgbClr val="000000"/>
              </a:solidFill>
              <a:latin typeface="Arial"/>
            </a:endParaRPr>
          </a:p>
        </p:txBody>
      </p:sp>
      <p:sp>
        <p:nvSpPr>
          <p:cNvPr id="77" name="Shape 8"/>
          <p:cNvSpPr/>
          <p:nvPr/>
        </p:nvSpPr>
        <p:spPr>
          <a:xfrm>
            <a:off x="6092640" y="22932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78" name="Shape 9"/>
          <p:cNvSpPr/>
          <p:nvPr/>
        </p:nvSpPr>
        <p:spPr>
          <a:xfrm>
            <a:off x="5864760" y="20433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79" name="Text 10"/>
          <p:cNvSpPr/>
          <p:nvPr/>
        </p:nvSpPr>
        <p:spPr>
          <a:xfrm>
            <a:off x="6015600" y="208512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80" name="Text 11"/>
          <p:cNvSpPr/>
          <p:nvPr/>
        </p:nvSpPr>
        <p:spPr>
          <a:xfrm>
            <a:off x="5247360" y="3293280"/>
            <a:ext cx="1734120" cy="694080"/>
          </a:xfrm>
          <a:prstGeom prst="rect">
            <a:avLst/>
          </a:prstGeom>
          <a:noFill/>
          <a:ln w="0">
            <a:noFill/>
          </a:ln>
        </p:spPr>
        <p:style>
          <a:lnRef idx="0"/>
          <a:fillRef idx="0"/>
          <a:effectRef idx="0"/>
          <a:fontRef idx="minor"/>
        </p:style>
        <p:txBody>
          <a:bodyPr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Publish-Subscribe</a:t>
            </a:r>
            <a:endParaRPr b="0" lang="id-ID" sz="2190" spc="-1" strike="noStrike">
              <a:solidFill>
                <a:srgbClr val="000000"/>
              </a:solidFill>
              <a:latin typeface="Arial"/>
            </a:endParaRPr>
          </a:p>
        </p:txBody>
      </p:sp>
      <p:sp>
        <p:nvSpPr>
          <p:cNvPr id="81" name="Text 12"/>
          <p:cNvSpPr/>
          <p:nvPr/>
        </p:nvSpPr>
        <p:spPr>
          <a:xfrm>
            <a:off x="5247360" y="4209840"/>
            <a:ext cx="1734120" cy="319824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In a publish-subscribe model, publishers send messages to a topic, and subscribers receive those messages based on their subscriptions.</a:t>
            </a:r>
            <a:endParaRPr b="0" lang="id-ID" sz="1750" spc="-1" strike="noStrike">
              <a:solidFill>
                <a:srgbClr val="000000"/>
              </a:solidFill>
              <a:latin typeface="Arial"/>
            </a:endParaRPr>
          </a:p>
        </p:txBody>
      </p:sp>
      <p:sp>
        <p:nvSpPr>
          <p:cNvPr id="82" name="Shape 13"/>
          <p:cNvSpPr/>
          <p:nvPr/>
        </p:nvSpPr>
        <p:spPr>
          <a:xfrm>
            <a:off x="8493480" y="22932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83" name="Shape 14"/>
          <p:cNvSpPr/>
          <p:nvPr/>
        </p:nvSpPr>
        <p:spPr>
          <a:xfrm>
            <a:off x="8265600" y="20433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84" name="Text 15"/>
          <p:cNvSpPr/>
          <p:nvPr/>
        </p:nvSpPr>
        <p:spPr>
          <a:xfrm>
            <a:off x="8420400" y="2085120"/>
            <a:ext cx="1900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3</a:t>
            </a:r>
            <a:endParaRPr b="0" lang="id-ID" sz="2620" spc="-1" strike="noStrike">
              <a:solidFill>
                <a:srgbClr val="000000"/>
              </a:solidFill>
              <a:latin typeface="Arial"/>
            </a:endParaRPr>
          </a:p>
        </p:txBody>
      </p:sp>
      <p:sp>
        <p:nvSpPr>
          <p:cNvPr id="85" name="Text 16"/>
          <p:cNvSpPr/>
          <p:nvPr/>
        </p:nvSpPr>
        <p:spPr>
          <a:xfrm>
            <a:off x="7648560" y="3293280"/>
            <a:ext cx="1734120" cy="694080"/>
          </a:xfrm>
          <a:prstGeom prst="rect">
            <a:avLst/>
          </a:prstGeom>
          <a:noFill/>
          <a:ln w="0">
            <a:noFill/>
          </a:ln>
        </p:spPr>
        <p:style>
          <a:lnRef idx="0"/>
          <a:fillRef idx="0"/>
          <a:effectRef idx="0"/>
          <a:fontRef idx="minor"/>
        </p:style>
        <p:txBody>
          <a:bodyPr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Message Passing</a:t>
            </a:r>
            <a:endParaRPr b="0" lang="id-ID" sz="2190" spc="-1" strike="noStrike">
              <a:solidFill>
                <a:srgbClr val="000000"/>
              </a:solidFill>
              <a:latin typeface="Arial"/>
            </a:endParaRPr>
          </a:p>
        </p:txBody>
      </p:sp>
      <p:sp>
        <p:nvSpPr>
          <p:cNvPr id="86" name="Text 17"/>
          <p:cNvSpPr/>
          <p:nvPr/>
        </p:nvSpPr>
        <p:spPr>
          <a:xfrm>
            <a:off x="7648560" y="4209840"/>
            <a:ext cx="1734120" cy="213192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A message passing model involves systems exchanging messages with each other.</a:t>
            </a:r>
            <a:endParaRPr b="0" lang="id-ID" sz="1750" spc="-1" strike="noStrike">
              <a:solidFill>
                <a:srgbClr val="000000"/>
              </a:solidFill>
              <a:latin typeface="Arial"/>
            </a:endParaRPr>
          </a:p>
        </p:txBody>
      </p:sp>
      <p:sp>
        <p:nvSpPr>
          <p:cNvPr id="87" name="Shape 18"/>
          <p:cNvSpPr/>
          <p:nvPr/>
        </p:nvSpPr>
        <p:spPr>
          <a:xfrm>
            <a:off x="10894320" y="2293200"/>
            <a:ext cx="43920" cy="777240"/>
          </a:xfrm>
          <a:prstGeom prst="rect">
            <a:avLst/>
          </a:prstGeom>
          <a:solidFill>
            <a:srgbClr val="643557"/>
          </a:solidFill>
          <a:ln w="0">
            <a:noFill/>
          </a:ln>
        </p:spPr>
        <p:style>
          <a:lnRef idx="0"/>
          <a:fillRef idx="0"/>
          <a:effectRef idx="0"/>
          <a:fontRef idx="minor"/>
        </p:style>
        <p:txBody>
          <a:bodyPr lIns="90000" rIns="90000" tIns="45000" bIns="45000" anchor="t">
            <a:noAutofit/>
          </a:bodyPr>
          <a:p>
            <a:endParaRPr b="0" lang="id-ID" sz="1800" spc="-1" strike="noStrike">
              <a:solidFill>
                <a:srgbClr val="000000"/>
              </a:solidFill>
              <a:latin typeface="Arial"/>
            </a:endParaRPr>
          </a:p>
        </p:txBody>
      </p:sp>
      <p:sp>
        <p:nvSpPr>
          <p:cNvPr id="88" name="Shape 19"/>
          <p:cNvSpPr/>
          <p:nvPr/>
        </p:nvSpPr>
        <p:spPr>
          <a:xfrm>
            <a:off x="10666800" y="20433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89" name="Text 20"/>
          <p:cNvSpPr/>
          <p:nvPr/>
        </p:nvSpPr>
        <p:spPr>
          <a:xfrm>
            <a:off x="10813680" y="2085120"/>
            <a:ext cx="20556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4</a:t>
            </a:r>
            <a:endParaRPr b="0" lang="id-ID" sz="2620" spc="-1" strike="noStrike">
              <a:solidFill>
                <a:srgbClr val="000000"/>
              </a:solidFill>
              <a:latin typeface="Arial"/>
            </a:endParaRPr>
          </a:p>
        </p:txBody>
      </p:sp>
      <p:sp>
        <p:nvSpPr>
          <p:cNvPr id="90" name="Text 21"/>
          <p:cNvSpPr/>
          <p:nvPr/>
        </p:nvSpPr>
        <p:spPr>
          <a:xfrm>
            <a:off x="10049400" y="3293280"/>
            <a:ext cx="1734120" cy="1041120"/>
          </a:xfrm>
          <a:prstGeom prst="rect">
            <a:avLst/>
          </a:prstGeom>
          <a:noFill/>
          <a:ln w="0">
            <a:noFill/>
          </a:ln>
        </p:spPr>
        <p:style>
          <a:lnRef idx="0"/>
          <a:fillRef idx="0"/>
          <a:effectRef idx="0"/>
          <a:fontRef idx="minor"/>
        </p:style>
        <p:txBody>
          <a:bodyPr lIns="90000" rIns="90000" tIns="45000" bIns="45000" anchor="t">
            <a:noAutofit/>
          </a:bodyPr>
          <a:p>
            <a:pPr algn="ctr">
              <a:lnSpc>
                <a:spcPts val="2733"/>
              </a:lnSpc>
              <a:tabLst>
                <a:tab algn="l" pos="0"/>
              </a:tabLst>
            </a:pPr>
            <a:r>
              <a:rPr b="0" lang="en-US" sz="2190" spc="-1" strike="noStrike">
                <a:solidFill>
                  <a:srgbClr val="dad8e9"/>
                </a:solidFill>
                <a:latin typeface="Prompt"/>
                <a:ea typeface="Prompt"/>
              </a:rPr>
              <a:t>Remote Procedure Call</a:t>
            </a:r>
            <a:endParaRPr b="0" lang="id-ID" sz="2190" spc="-1" strike="noStrike">
              <a:solidFill>
                <a:srgbClr val="000000"/>
              </a:solidFill>
              <a:latin typeface="Arial"/>
            </a:endParaRPr>
          </a:p>
        </p:txBody>
      </p:sp>
      <p:sp>
        <p:nvSpPr>
          <p:cNvPr id="91" name="Text 22"/>
          <p:cNvSpPr/>
          <p:nvPr/>
        </p:nvSpPr>
        <p:spPr>
          <a:xfrm>
            <a:off x="10049400" y="4556880"/>
            <a:ext cx="1734120" cy="2842920"/>
          </a:xfrm>
          <a:prstGeom prst="rect">
            <a:avLst/>
          </a:prstGeom>
          <a:noFill/>
          <a:ln w="0">
            <a:noFill/>
          </a:ln>
        </p:spPr>
        <p:style>
          <a:lnRef idx="0"/>
          <a:fillRef idx="0"/>
          <a:effectRef idx="0"/>
          <a:fontRef idx="minor"/>
        </p:style>
        <p:txBody>
          <a:bodyPr lIns="90000" rIns="90000" tIns="45000" bIns="45000" anchor="t">
            <a:noAutofit/>
          </a:bodyPr>
          <a:p>
            <a:pPr algn="ctr">
              <a:lnSpc>
                <a:spcPts val="2798"/>
              </a:lnSpc>
              <a:tabLst>
                <a:tab algn="l" pos="0"/>
              </a:tabLst>
            </a:pPr>
            <a:r>
              <a:rPr b="0" lang="en-US" sz="1750" spc="-1" strike="noStrike">
                <a:solidFill>
                  <a:srgbClr val="dad8e9"/>
                </a:solidFill>
                <a:latin typeface="Mukta"/>
                <a:ea typeface="Mukta"/>
              </a:rPr>
              <a:t>RPC enables one program to execute code in another program running on a remote machine, as if it were a local function call.</a:t>
            </a:r>
            <a:endParaRPr b="0" lang="id-ID"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Image 0" descr="preencoded.png"/>
          <p:cNvPicPr/>
          <p:nvPr/>
        </p:nvPicPr>
        <p:blipFill>
          <a:blip r:embed="rId1"/>
          <a:stretch/>
        </p:blipFill>
        <p:spPr>
          <a:xfrm>
            <a:off x="0" y="0"/>
            <a:ext cx="14630040" cy="8229240"/>
          </a:xfrm>
          <a:prstGeom prst="rect">
            <a:avLst/>
          </a:prstGeom>
          <a:ln w="0">
            <a:noFill/>
          </a:ln>
        </p:spPr>
      </p:pic>
      <p:sp>
        <p:nvSpPr>
          <p:cNvPr id="93" name="Shape 0"/>
          <p:cNvSpPr/>
          <p:nvPr/>
        </p:nvSpPr>
        <p:spPr>
          <a:xfrm>
            <a:off x="0" y="0"/>
            <a:ext cx="14630040" cy="1325088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94" name="Text 1"/>
          <p:cNvSpPr/>
          <p:nvPr/>
        </p:nvSpPr>
        <p:spPr>
          <a:xfrm>
            <a:off x="921600" y="594360"/>
            <a:ext cx="4838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Communication Protocols</a:t>
            </a:r>
            <a:endParaRPr b="0" lang="id-ID" sz="3060" spc="-1" strike="noStrike">
              <a:solidFill>
                <a:srgbClr val="000000"/>
              </a:solidFill>
              <a:latin typeface="Arial"/>
            </a:endParaRPr>
          </a:p>
        </p:txBody>
      </p:sp>
      <p:pic>
        <p:nvPicPr>
          <p:cNvPr id="95" name="Image 1" descr="preencoded.png"/>
          <p:cNvPicPr/>
          <p:nvPr/>
        </p:nvPicPr>
        <p:blipFill>
          <a:blip r:embed="rId2"/>
          <a:stretch/>
        </p:blipFill>
        <p:spPr>
          <a:xfrm>
            <a:off x="4031640" y="1224720"/>
            <a:ext cx="3166560" cy="1956960"/>
          </a:xfrm>
          <a:prstGeom prst="rect">
            <a:avLst/>
          </a:prstGeom>
          <a:ln w="0">
            <a:noFill/>
          </a:ln>
        </p:spPr>
      </p:pic>
      <p:sp>
        <p:nvSpPr>
          <p:cNvPr id="96" name="Text 2"/>
          <p:cNvSpPr/>
          <p:nvPr/>
        </p:nvSpPr>
        <p:spPr>
          <a:xfrm>
            <a:off x="4031640" y="3376080"/>
            <a:ext cx="159228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600" spc="-1" strike="noStrike">
                <a:solidFill>
                  <a:srgbClr val="c6bfee"/>
                </a:solidFill>
                <a:latin typeface="Prompt"/>
                <a:ea typeface="Prompt"/>
              </a:rPr>
              <a:t>HTTP and HTTPS</a:t>
            </a:r>
            <a:endParaRPr b="0" lang="id-ID" sz="2600" spc="-1" strike="noStrike">
              <a:solidFill>
                <a:srgbClr val="000000"/>
              </a:solidFill>
              <a:latin typeface="Arial"/>
            </a:endParaRPr>
          </a:p>
        </p:txBody>
      </p:sp>
      <p:sp>
        <p:nvSpPr>
          <p:cNvPr id="97" name="Text 3"/>
          <p:cNvSpPr/>
          <p:nvPr/>
        </p:nvSpPr>
        <p:spPr>
          <a:xfrm>
            <a:off x="900000" y="3774600"/>
            <a:ext cx="6298200" cy="124308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400" spc="-1" strike="noStrike">
                <a:solidFill>
                  <a:srgbClr val="dad8e9"/>
                </a:solidFill>
                <a:latin typeface="Mukta"/>
                <a:ea typeface="Mukta"/>
              </a:rPr>
              <a:t>HTTP (Hypertext Transfer Protocol) is a communications protocol used for transferring data between servers and clients on the World Wide Web. HTTPS adds a layer of encryption that secures the communication.</a:t>
            </a:r>
            <a:endParaRPr b="0" lang="id-ID" sz="2400" spc="-1" strike="noStrike">
              <a:solidFill>
                <a:srgbClr val="000000"/>
              </a:solidFill>
              <a:latin typeface="Arial"/>
            </a:endParaRPr>
          </a:p>
        </p:txBody>
      </p:sp>
      <p:pic>
        <p:nvPicPr>
          <p:cNvPr id="98" name="Image 2" descr="preencoded.png"/>
          <p:cNvPicPr/>
          <p:nvPr/>
        </p:nvPicPr>
        <p:blipFill>
          <a:blip r:embed="rId3"/>
          <a:stretch/>
        </p:blipFill>
        <p:spPr>
          <a:xfrm>
            <a:off x="7431840" y="1224720"/>
            <a:ext cx="3166560" cy="1956960"/>
          </a:xfrm>
          <a:prstGeom prst="rect">
            <a:avLst/>
          </a:prstGeom>
          <a:ln w="0">
            <a:noFill/>
          </a:ln>
        </p:spPr>
      </p:pic>
      <p:sp>
        <p:nvSpPr>
          <p:cNvPr id="99" name="Text 4"/>
          <p:cNvSpPr/>
          <p:nvPr/>
        </p:nvSpPr>
        <p:spPr>
          <a:xfrm>
            <a:off x="7431840" y="337608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600" spc="-1" strike="noStrike">
                <a:solidFill>
                  <a:srgbClr val="c6bfee"/>
                </a:solidFill>
                <a:latin typeface="Prompt"/>
                <a:ea typeface="Prompt"/>
              </a:rPr>
              <a:t>TCP and UDP</a:t>
            </a:r>
            <a:endParaRPr b="0" lang="id-ID" sz="2600" spc="-1" strike="noStrike">
              <a:solidFill>
                <a:srgbClr val="000000"/>
              </a:solidFill>
              <a:latin typeface="Arial"/>
            </a:endParaRPr>
          </a:p>
        </p:txBody>
      </p:sp>
      <p:sp>
        <p:nvSpPr>
          <p:cNvPr id="100" name="Text 5"/>
          <p:cNvSpPr/>
          <p:nvPr/>
        </p:nvSpPr>
        <p:spPr>
          <a:xfrm>
            <a:off x="7431840" y="3774600"/>
            <a:ext cx="6788160" cy="124308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600" spc="-1" strike="noStrike">
                <a:solidFill>
                  <a:srgbClr val="dad8e9"/>
                </a:solidFill>
                <a:latin typeface="Mukta"/>
                <a:ea typeface="Mukta"/>
              </a:rPr>
              <a:t>TCP (Transmission Control Protocol) provides reliable, ordered, and error-checked delivery of data between applications. UDP (User Datagram Protocol) is a protocol for sending data that does not require a dedicated end-to-end connection.</a:t>
            </a:r>
            <a:endParaRPr b="0" lang="id-ID" sz="2600" spc="-1" strike="noStrike">
              <a:solidFill>
                <a:srgbClr val="000000"/>
              </a:solidFill>
              <a:latin typeface="Arial"/>
            </a:endParaRPr>
          </a:p>
        </p:txBody>
      </p:sp>
      <p:pic>
        <p:nvPicPr>
          <p:cNvPr id="101" name="Image 5" descr="preencoded.png"/>
          <p:cNvPicPr/>
          <p:nvPr/>
        </p:nvPicPr>
        <p:blipFill>
          <a:blip r:embed="rId4"/>
          <a:stretch/>
        </p:blipFill>
        <p:spPr>
          <a:xfrm>
            <a:off x="4031640" y="9527400"/>
            <a:ext cx="3166560" cy="1956960"/>
          </a:xfrm>
          <a:prstGeom prst="rect">
            <a:avLst/>
          </a:prstGeom>
          <a:ln w="0">
            <a:noFill/>
          </a:ln>
        </p:spPr>
      </p:pic>
      <p:sp>
        <p:nvSpPr>
          <p:cNvPr id="102" name="Text 10"/>
          <p:cNvSpPr/>
          <p:nvPr/>
        </p:nvSpPr>
        <p:spPr>
          <a:xfrm>
            <a:off x="4031640" y="1167876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1530" spc="-1" strike="noStrike">
                <a:solidFill>
                  <a:srgbClr val="c6bfee"/>
                </a:solidFill>
                <a:latin typeface="Prompt"/>
                <a:ea typeface="Prompt"/>
              </a:rPr>
              <a:t>WebSocket</a:t>
            </a:r>
            <a:endParaRPr b="0" lang="id-ID" sz="1530" spc="-1" strike="noStrike">
              <a:solidFill>
                <a:srgbClr val="000000"/>
              </a:solidFill>
              <a:latin typeface="Arial"/>
            </a:endParaRPr>
          </a:p>
        </p:txBody>
      </p:sp>
      <p:sp>
        <p:nvSpPr>
          <p:cNvPr id="103" name="Text 11"/>
          <p:cNvSpPr/>
          <p:nvPr/>
        </p:nvSpPr>
        <p:spPr>
          <a:xfrm>
            <a:off x="4031640" y="12077280"/>
            <a:ext cx="3166560" cy="745920"/>
          </a:xfrm>
          <a:prstGeom prst="rect">
            <a:avLst/>
          </a:prstGeom>
          <a:noFill/>
          <a:ln w="0">
            <a:noFill/>
          </a:ln>
        </p:spPr>
        <p:style>
          <a:lnRef idx="0"/>
          <a:fillRef idx="0"/>
          <a:effectRef idx="0"/>
          <a:fontRef idx="minor"/>
        </p:style>
        <p:txBody>
          <a:bodyPr lIns="90000" rIns="90000" tIns="45000" bIns="45000" anchor="t">
            <a:noAutofit/>
          </a:bodyPr>
          <a:p>
            <a:pPr>
              <a:lnSpc>
                <a:spcPts val="1959"/>
              </a:lnSpc>
              <a:tabLst>
                <a:tab algn="l" pos="0"/>
              </a:tabLst>
            </a:pPr>
            <a:r>
              <a:rPr b="0" lang="en-US" sz="1220" spc="-1" strike="noStrike">
                <a:solidFill>
                  <a:srgbClr val="dad8e9"/>
                </a:solidFill>
                <a:latin typeface="Mukta"/>
                <a:ea typeface="Mukta"/>
              </a:rPr>
              <a:t>WebSocket is a protocol that enables two-way communication between client and server with a single TCP connection.</a:t>
            </a:r>
            <a:endParaRPr b="0" lang="id-ID" sz="12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Image 7" descr="preencoded.png"/>
          <p:cNvPicPr/>
          <p:nvPr/>
        </p:nvPicPr>
        <p:blipFill>
          <a:blip r:embed="rId1"/>
          <a:stretch/>
        </p:blipFill>
        <p:spPr>
          <a:xfrm>
            <a:off x="0" y="0"/>
            <a:ext cx="14630040" cy="8229240"/>
          </a:xfrm>
          <a:prstGeom prst="rect">
            <a:avLst/>
          </a:prstGeom>
          <a:ln w="0">
            <a:noFill/>
          </a:ln>
        </p:spPr>
      </p:pic>
      <p:sp>
        <p:nvSpPr>
          <p:cNvPr id="105" name="Shape 5"/>
          <p:cNvSpPr/>
          <p:nvPr/>
        </p:nvSpPr>
        <p:spPr>
          <a:xfrm>
            <a:off x="0" y="0"/>
            <a:ext cx="14630040" cy="1325088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06" name="Text 18"/>
          <p:cNvSpPr/>
          <p:nvPr/>
        </p:nvSpPr>
        <p:spPr>
          <a:xfrm>
            <a:off x="4031640" y="427680"/>
            <a:ext cx="4838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Communication Protocols ...(2)</a:t>
            </a:r>
            <a:endParaRPr b="0" lang="id-ID" sz="3060" spc="-1" strike="noStrike">
              <a:solidFill>
                <a:srgbClr val="000000"/>
              </a:solidFill>
              <a:latin typeface="Arial"/>
            </a:endParaRPr>
          </a:p>
        </p:txBody>
      </p:sp>
      <p:pic>
        <p:nvPicPr>
          <p:cNvPr id="107" name="Image 8" descr="preencoded.png"/>
          <p:cNvPicPr/>
          <p:nvPr/>
        </p:nvPicPr>
        <p:blipFill>
          <a:blip r:embed="rId2"/>
          <a:stretch/>
        </p:blipFill>
        <p:spPr>
          <a:xfrm>
            <a:off x="900000" y="1440000"/>
            <a:ext cx="7572600" cy="4680000"/>
          </a:xfrm>
          <a:prstGeom prst="rect">
            <a:avLst/>
          </a:prstGeom>
          <a:ln w="0">
            <a:noFill/>
          </a:ln>
        </p:spPr>
      </p:pic>
      <p:sp>
        <p:nvSpPr>
          <p:cNvPr id="108" name="Text 19"/>
          <p:cNvSpPr/>
          <p:nvPr/>
        </p:nvSpPr>
        <p:spPr>
          <a:xfrm>
            <a:off x="8893440" y="2288160"/>
            <a:ext cx="5506560" cy="149184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400" spc="-1" strike="noStrike">
                <a:solidFill>
                  <a:srgbClr val="dad8e9"/>
                </a:solidFill>
                <a:latin typeface="Mukta"/>
                <a:ea typeface="Mukta"/>
              </a:rPr>
              <a:t>MQTT (Message Queuing Telemetry Transport) is a publish-subscribe protocol used to connect devices to the internet. AMQP (Advanced Message Queuing Protocol) is a messaging protocol designed for asynchronous message-oriented middleware.</a:t>
            </a:r>
            <a:endParaRPr b="0" lang="id-ID" sz="2400" spc="-1" strike="noStrike">
              <a:solidFill>
                <a:srgbClr val="000000"/>
              </a:solidFill>
              <a:latin typeface="Arial"/>
            </a:endParaRPr>
          </a:p>
        </p:txBody>
      </p:sp>
      <p:pic>
        <p:nvPicPr>
          <p:cNvPr id="109" name="Image 12" descr="preencoded.png"/>
          <p:cNvPicPr/>
          <p:nvPr/>
        </p:nvPicPr>
        <p:blipFill>
          <a:blip r:embed="rId3"/>
          <a:stretch/>
        </p:blipFill>
        <p:spPr>
          <a:xfrm>
            <a:off x="4031640" y="9527400"/>
            <a:ext cx="3166560" cy="1956960"/>
          </a:xfrm>
          <a:prstGeom prst="rect">
            <a:avLst/>
          </a:prstGeom>
          <a:ln w="0">
            <a:noFill/>
          </a:ln>
        </p:spPr>
      </p:pic>
      <p:sp>
        <p:nvSpPr>
          <p:cNvPr id="110" name="Text 23"/>
          <p:cNvSpPr/>
          <p:nvPr/>
        </p:nvSpPr>
        <p:spPr>
          <a:xfrm>
            <a:off x="4031640" y="1167876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1530" spc="-1" strike="noStrike">
                <a:solidFill>
                  <a:srgbClr val="c6bfee"/>
                </a:solidFill>
                <a:latin typeface="Prompt"/>
                <a:ea typeface="Prompt"/>
              </a:rPr>
              <a:t>WebSocket</a:t>
            </a:r>
            <a:endParaRPr b="0" lang="id-ID" sz="1530" spc="-1" strike="noStrike">
              <a:solidFill>
                <a:srgbClr val="000000"/>
              </a:solidFill>
              <a:latin typeface="Arial"/>
            </a:endParaRPr>
          </a:p>
        </p:txBody>
      </p:sp>
      <p:sp>
        <p:nvSpPr>
          <p:cNvPr id="111" name="Text 24"/>
          <p:cNvSpPr/>
          <p:nvPr/>
        </p:nvSpPr>
        <p:spPr>
          <a:xfrm>
            <a:off x="4031640" y="12077280"/>
            <a:ext cx="3166560" cy="745920"/>
          </a:xfrm>
          <a:prstGeom prst="rect">
            <a:avLst/>
          </a:prstGeom>
          <a:noFill/>
          <a:ln w="0">
            <a:noFill/>
          </a:ln>
        </p:spPr>
        <p:style>
          <a:lnRef idx="0"/>
          <a:fillRef idx="0"/>
          <a:effectRef idx="0"/>
          <a:fontRef idx="minor"/>
        </p:style>
        <p:txBody>
          <a:bodyPr lIns="90000" rIns="90000" tIns="45000" bIns="45000" anchor="t">
            <a:noAutofit/>
          </a:bodyPr>
          <a:p>
            <a:pPr>
              <a:lnSpc>
                <a:spcPts val="1959"/>
              </a:lnSpc>
              <a:tabLst>
                <a:tab algn="l" pos="0"/>
              </a:tabLst>
            </a:pPr>
            <a:r>
              <a:rPr b="0" lang="en-US" sz="1220" spc="-1" strike="noStrike">
                <a:solidFill>
                  <a:srgbClr val="dad8e9"/>
                </a:solidFill>
                <a:latin typeface="Mukta"/>
                <a:ea typeface="Mukta"/>
              </a:rPr>
              <a:t>WebSocket is a protocol that enables two-way communication between client and server with a single TCP connection.</a:t>
            </a:r>
            <a:endParaRPr b="0" lang="id-ID" sz="1220" spc="-1" strike="noStrike">
              <a:solidFill>
                <a:srgbClr val="000000"/>
              </a:solidFill>
              <a:latin typeface="Arial"/>
            </a:endParaRPr>
          </a:p>
        </p:txBody>
      </p:sp>
      <p:sp>
        <p:nvSpPr>
          <p:cNvPr id="112" name="Text 31"/>
          <p:cNvSpPr/>
          <p:nvPr/>
        </p:nvSpPr>
        <p:spPr>
          <a:xfrm>
            <a:off x="8820000" y="1440000"/>
            <a:ext cx="16304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MQTT and AMQP</a:t>
            </a:r>
            <a:endParaRPr b="0" lang="id-ID"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Image 6" descr="preencoded.png"/>
          <p:cNvPicPr/>
          <p:nvPr/>
        </p:nvPicPr>
        <p:blipFill>
          <a:blip r:embed="rId1"/>
          <a:stretch/>
        </p:blipFill>
        <p:spPr>
          <a:xfrm>
            <a:off x="0" y="0"/>
            <a:ext cx="14630040" cy="8229240"/>
          </a:xfrm>
          <a:prstGeom prst="rect">
            <a:avLst/>
          </a:prstGeom>
          <a:ln w="0">
            <a:noFill/>
          </a:ln>
        </p:spPr>
      </p:pic>
      <p:sp>
        <p:nvSpPr>
          <p:cNvPr id="114" name="Shape 1"/>
          <p:cNvSpPr/>
          <p:nvPr/>
        </p:nvSpPr>
        <p:spPr>
          <a:xfrm>
            <a:off x="0" y="0"/>
            <a:ext cx="14630040" cy="13250880"/>
          </a:xfrm>
          <a:prstGeom prst="rect">
            <a:avLst/>
          </a:prstGeom>
          <a:solidFill>
            <a:srgbClr val="0b0c23">
              <a:alpha val="75000"/>
            </a:srgbClr>
          </a:solidFill>
          <a:ln w="9644">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15" name="Text 14"/>
          <p:cNvSpPr/>
          <p:nvPr/>
        </p:nvSpPr>
        <p:spPr>
          <a:xfrm>
            <a:off x="4031640" y="427680"/>
            <a:ext cx="4838400" cy="485640"/>
          </a:xfrm>
          <a:prstGeom prst="rect">
            <a:avLst/>
          </a:prstGeom>
          <a:noFill/>
          <a:ln w="0">
            <a:noFill/>
          </a:ln>
        </p:spPr>
        <p:style>
          <a:lnRef idx="0"/>
          <a:fillRef idx="0"/>
          <a:effectRef idx="0"/>
          <a:fontRef idx="minor"/>
        </p:style>
        <p:txBody>
          <a:bodyPr wrap="none" lIns="90000" rIns="90000" tIns="45000" bIns="45000" anchor="t">
            <a:noAutofit/>
          </a:bodyPr>
          <a:p>
            <a:pPr>
              <a:lnSpc>
                <a:spcPts val="3827"/>
              </a:lnSpc>
              <a:tabLst>
                <a:tab algn="l" pos="0"/>
              </a:tabLst>
            </a:pPr>
            <a:r>
              <a:rPr b="0" lang="en-US" sz="3060" spc="-1" strike="noStrike">
                <a:solidFill>
                  <a:srgbClr val="c6bfee"/>
                </a:solidFill>
                <a:latin typeface="Prompt"/>
                <a:ea typeface="Prompt"/>
              </a:rPr>
              <a:t>Communication Protocols</a:t>
            </a:r>
            <a:endParaRPr b="0" lang="id-ID" sz="3060" spc="-1" strike="noStrike">
              <a:solidFill>
                <a:srgbClr val="000000"/>
              </a:solidFill>
              <a:latin typeface="Arial"/>
            </a:endParaRPr>
          </a:p>
        </p:txBody>
      </p:sp>
      <p:pic>
        <p:nvPicPr>
          <p:cNvPr id="116" name="Image 10" descr="preencoded.png"/>
          <p:cNvPicPr/>
          <p:nvPr/>
        </p:nvPicPr>
        <p:blipFill>
          <a:blip r:embed="rId2"/>
          <a:stretch/>
        </p:blipFill>
        <p:spPr>
          <a:xfrm>
            <a:off x="360000" y="1463040"/>
            <a:ext cx="8700480" cy="5376960"/>
          </a:xfrm>
          <a:prstGeom prst="rect">
            <a:avLst/>
          </a:prstGeom>
          <a:ln w="0">
            <a:noFill/>
          </a:ln>
        </p:spPr>
      </p:pic>
      <p:sp>
        <p:nvSpPr>
          <p:cNvPr id="117" name="Text 27"/>
          <p:cNvSpPr/>
          <p:nvPr/>
        </p:nvSpPr>
        <p:spPr>
          <a:xfrm>
            <a:off x="9245160" y="108000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2800" spc="-1" strike="noStrike">
                <a:solidFill>
                  <a:srgbClr val="c6bfee"/>
                </a:solidFill>
                <a:latin typeface="Prompt"/>
                <a:ea typeface="Prompt"/>
              </a:rPr>
              <a:t>gRPC</a:t>
            </a:r>
            <a:endParaRPr b="0" lang="id-ID" sz="2800" spc="-1" strike="noStrike">
              <a:solidFill>
                <a:srgbClr val="000000"/>
              </a:solidFill>
              <a:latin typeface="Arial"/>
            </a:endParaRPr>
          </a:p>
        </p:txBody>
      </p:sp>
      <p:sp>
        <p:nvSpPr>
          <p:cNvPr id="118" name="Text 28"/>
          <p:cNvSpPr/>
          <p:nvPr/>
        </p:nvSpPr>
        <p:spPr>
          <a:xfrm>
            <a:off x="9360000" y="1980000"/>
            <a:ext cx="4680000" cy="745920"/>
          </a:xfrm>
          <a:prstGeom prst="rect">
            <a:avLst/>
          </a:prstGeom>
          <a:noFill/>
          <a:ln w="0">
            <a:noFill/>
          </a:ln>
        </p:spPr>
        <p:style>
          <a:lnRef idx="0"/>
          <a:fillRef idx="0"/>
          <a:effectRef idx="0"/>
          <a:fontRef idx="minor"/>
        </p:style>
        <p:txBody>
          <a:bodyPr lIns="90000" rIns="90000" tIns="45000" bIns="45000" anchor="t">
            <a:noAutofit/>
          </a:bodyPr>
          <a:p>
            <a:pPr>
              <a:lnSpc>
                <a:spcPct val="115000"/>
              </a:lnSpc>
              <a:tabLst>
                <a:tab algn="l" pos="0"/>
              </a:tabLst>
            </a:pPr>
            <a:r>
              <a:rPr b="0" lang="en-US" sz="2400" spc="-1" strike="noStrike">
                <a:solidFill>
                  <a:srgbClr val="dad8e9"/>
                </a:solidFill>
                <a:latin typeface="Mukta"/>
                <a:ea typeface="Mukta"/>
              </a:rPr>
              <a:t>gRPC is an opinionated, high-performance, open-source framework that makes it easy to build distributed systems.</a:t>
            </a:r>
            <a:endParaRPr b="0" lang="id-ID" sz="2400" spc="-1" strike="noStrike">
              <a:solidFill>
                <a:srgbClr val="000000"/>
              </a:solidFill>
              <a:latin typeface="Arial"/>
            </a:endParaRPr>
          </a:p>
        </p:txBody>
      </p:sp>
      <p:pic>
        <p:nvPicPr>
          <p:cNvPr id="119" name="Image 11" descr="preencoded.png"/>
          <p:cNvPicPr/>
          <p:nvPr/>
        </p:nvPicPr>
        <p:blipFill>
          <a:blip r:embed="rId3"/>
          <a:stretch/>
        </p:blipFill>
        <p:spPr>
          <a:xfrm>
            <a:off x="4031640" y="9527400"/>
            <a:ext cx="3166560" cy="1956960"/>
          </a:xfrm>
          <a:prstGeom prst="rect">
            <a:avLst/>
          </a:prstGeom>
          <a:ln w="0">
            <a:noFill/>
          </a:ln>
        </p:spPr>
      </p:pic>
      <p:sp>
        <p:nvSpPr>
          <p:cNvPr id="120" name="Text 29"/>
          <p:cNvSpPr/>
          <p:nvPr/>
        </p:nvSpPr>
        <p:spPr>
          <a:xfrm>
            <a:off x="4031640" y="11678760"/>
            <a:ext cx="1554840" cy="242640"/>
          </a:xfrm>
          <a:prstGeom prst="rect">
            <a:avLst/>
          </a:prstGeom>
          <a:noFill/>
          <a:ln w="0">
            <a:noFill/>
          </a:ln>
        </p:spPr>
        <p:style>
          <a:lnRef idx="0"/>
          <a:fillRef idx="0"/>
          <a:effectRef idx="0"/>
          <a:fontRef idx="minor"/>
        </p:style>
        <p:txBody>
          <a:bodyPr wrap="none" lIns="90000" rIns="90000" tIns="45000" bIns="45000" anchor="t">
            <a:noAutofit/>
          </a:bodyPr>
          <a:p>
            <a:pPr>
              <a:lnSpc>
                <a:spcPts val="1913"/>
              </a:lnSpc>
              <a:tabLst>
                <a:tab algn="l" pos="0"/>
              </a:tabLst>
            </a:pPr>
            <a:r>
              <a:rPr b="0" lang="en-US" sz="1530" spc="-1" strike="noStrike">
                <a:solidFill>
                  <a:srgbClr val="c6bfee"/>
                </a:solidFill>
                <a:latin typeface="Prompt"/>
                <a:ea typeface="Prompt"/>
              </a:rPr>
              <a:t>WebSocket</a:t>
            </a:r>
            <a:endParaRPr b="0" lang="id-ID" sz="1530" spc="-1" strike="noStrike">
              <a:solidFill>
                <a:srgbClr val="000000"/>
              </a:solidFill>
              <a:latin typeface="Arial"/>
            </a:endParaRPr>
          </a:p>
        </p:txBody>
      </p:sp>
      <p:sp>
        <p:nvSpPr>
          <p:cNvPr id="121" name="Text 30"/>
          <p:cNvSpPr/>
          <p:nvPr/>
        </p:nvSpPr>
        <p:spPr>
          <a:xfrm>
            <a:off x="4031640" y="12077280"/>
            <a:ext cx="3166560" cy="745920"/>
          </a:xfrm>
          <a:prstGeom prst="rect">
            <a:avLst/>
          </a:prstGeom>
          <a:noFill/>
          <a:ln w="0">
            <a:noFill/>
          </a:ln>
        </p:spPr>
        <p:style>
          <a:lnRef idx="0"/>
          <a:fillRef idx="0"/>
          <a:effectRef idx="0"/>
          <a:fontRef idx="minor"/>
        </p:style>
        <p:txBody>
          <a:bodyPr lIns="90000" rIns="90000" tIns="45000" bIns="45000" anchor="t">
            <a:noAutofit/>
          </a:bodyPr>
          <a:p>
            <a:pPr>
              <a:lnSpc>
                <a:spcPts val="1959"/>
              </a:lnSpc>
              <a:tabLst>
                <a:tab algn="l" pos="0"/>
              </a:tabLst>
            </a:pPr>
            <a:r>
              <a:rPr b="0" lang="en-US" sz="1220" spc="-1" strike="noStrike">
                <a:solidFill>
                  <a:srgbClr val="dad8e9"/>
                </a:solidFill>
                <a:latin typeface="Mukta"/>
                <a:ea typeface="Mukta"/>
              </a:rPr>
              <a:t>WebSocket is a protocol that enables two-way communication between client and server with a single TCP connection.</a:t>
            </a:r>
            <a:endParaRPr b="0" lang="id-ID" sz="12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Image 0" descr="preencoded.png"/>
          <p:cNvPicPr/>
          <p:nvPr/>
        </p:nvPicPr>
        <p:blipFill>
          <a:blip r:embed="rId1"/>
          <a:stretch/>
        </p:blipFill>
        <p:spPr>
          <a:xfrm>
            <a:off x="0" y="0"/>
            <a:ext cx="14630040" cy="8229240"/>
          </a:xfrm>
          <a:prstGeom prst="rect">
            <a:avLst/>
          </a:prstGeom>
          <a:ln w="0">
            <a:noFill/>
          </a:ln>
        </p:spPr>
      </p:pic>
      <p:sp>
        <p:nvSpPr>
          <p:cNvPr id="123"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24" name="Text 1"/>
          <p:cNvSpPr/>
          <p:nvPr/>
        </p:nvSpPr>
        <p:spPr>
          <a:xfrm>
            <a:off x="6319440" y="1248840"/>
            <a:ext cx="46630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Message Formats</a:t>
            </a:r>
            <a:endParaRPr b="0" lang="id-ID" sz="4370" spc="-1" strike="noStrike">
              <a:solidFill>
                <a:srgbClr val="000000"/>
              </a:solidFill>
              <a:latin typeface="Arial"/>
            </a:endParaRPr>
          </a:p>
        </p:txBody>
      </p:sp>
      <p:sp>
        <p:nvSpPr>
          <p:cNvPr id="125" name="Shape 2"/>
          <p:cNvSpPr/>
          <p:nvPr/>
        </p:nvSpPr>
        <p:spPr>
          <a:xfrm>
            <a:off x="6319440" y="24501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26" name="Text 3"/>
          <p:cNvSpPr/>
          <p:nvPr/>
        </p:nvSpPr>
        <p:spPr>
          <a:xfrm>
            <a:off x="6508440" y="249192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127" name="Text 4"/>
          <p:cNvSpPr/>
          <p:nvPr/>
        </p:nvSpPr>
        <p:spPr>
          <a:xfrm>
            <a:off x="7041600" y="252648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XML</a:t>
            </a:r>
            <a:endParaRPr b="0" lang="id-ID" sz="2190" spc="-1" strike="noStrike">
              <a:solidFill>
                <a:srgbClr val="000000"/>
              </a:solidFill>
              <a:latin typeface="Arial"/>
            </a:endParaRPr>
          </a:p>
        </p:txBody>
      </p:sp>
      <p:sp>
        <p:nvSpPr>
          <p:cNvPr id="128" name="Text 5"/>
          <p:cNvSpPr/>
          <p:nvPr/>
        </p:nvSpPr>
        <p:spPr>
          <a:xfrm>
            <a:off x="7041600" y="3096000"/>
            <a:ext cx="2905200" cy="213192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XML is a markup language that allows you to describe data. It is a widely used data format because it can be easily processed by a variety of applications.</a:t>
            </a:r>
            <a:endParaRPr b="0" lang="id-ID" sz="1750" spc="-1" strike="noStrike">
              <a:solidFill>
                <a:srgbClr val="000000"/>
              </a:solidFill>
              <a:latin typeface="Arial"/>
            </a:endParaRPr>
          </a:p>
        </p:txBody>
      </p:sp>
      <p:sp>
        <p:nvSpPr>
          <p:cNvPr id="129" name="Shape 6"/>
          <p:cNvSpPr/>
          <p:nvPr/>
        </p:nvSpPr>
        <p:spPr>
          <a:xfrm>
            <a:off x="10169640" y="24501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30" name="Text 7"/>
          <p:cNvSpPr/>
          <p:nvPr/>
        </p:nvSpPr>
        <p:spPr>
          <a:xfrm>
            <a:off x="10320480" y="249192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131" name="Text 8"/>
          <p:cNvSpPr/>
          <p:nvPr/>
        </p:nvSpPr>
        <p:spPr>
          <a:xfrm>
            <a:off x="10891440" y="252648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JSON</a:t>
            </a:r>
            <a:endParaRPr b="0" lang="id-ID" sz="2190" spc="-1" strike="noStrike">
              <a:solidFill>
                <a:srgbClr val="000000"/>
              </a:solidFill>
              <a:latin typeface="Arial"/>
            </a:endParaRPr>
          </a:p>
        </p:txBody>
      </p:sp>
      <p:sp>
        <p:nvSpPr>
          <p:cNvPr id="132" name="Text 9"/>
          <p:cNvSpPr/>
          <p:nvPr/>
        </p:nvSpPr>
        <p:spPr>
          <a:xfrm>
            <a:off x="10891440" y="3096000"/>
            <a:ext cx="2905200" cy="17766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JSON is a lightweight data interchange format that is easy for humans to read and write and easy for machines to parse and generate.</a:t>
            </a:r>
            <a:endParaRPr b="0" lang="id-ID" sz="1750" spc="-1" strike="noStrike">
              <a:solidFill>
                <a:srgbClr val="000000"/>
              </a:solidFill>
              <a:latin typeface="Arial"/>
            </a:endParaRPr>
          </a:p>
        </p:txBody>
      </p:sp>
      <p:sp>
        <p:nvSpPr>
          <p:cNvPr id="133" name="Shape 10"/>
          <p:cNvSpPr/>
          <p:nvPr/>
        </p:nvSpPr>
        <p:spPr>
          <a:xfrm>
            <a:off x="6319440" y="562392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34" name="Text 11"/>
          <p:cNvSpPr/>
          <p:nvPr/>
        </p:nvSpPr>
        <p:spPr>
          <a:xfrm>
            <a:off x="6474240" y="5665680"/>
            <a:ext cx="1900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3</a:t>
            </a:r>
            <a:endParaRPr b="0" lang="id-ID" sz="2620" spc="-1" strike="noStrike">
              <a:solidFill>
                <a:srgbClr val="000000"/>
              </a:solidFill>
              <a:latin typeface="Arial"/>
            </a:endParaRPr>
          </a:p>
        </p:txBody>
      </p:sp>
      <p:sp>
        <p:nvSpPr>
          <p:cNvPr id="135" name="Text 12"/>
          <p:cNvSpPr/>
          <p:nvPr/>
        </p:nvSpPr>
        <p:spPr>
          <a:xfrm>
            <a:off x="7041600" y="570024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Protocol Buffers</a:t>
            </a:r>
            <a:endParaRPr b="0" lang="id-ID" sz="2190" spc="-1" strike="noStrike">
              <a:solidFill>
                <a:srgbClr val="000000"/>
              </a:solidFill>
              <a:latin typeface="Arial"/>
            </a:endParaRPr>
          </a:p>
        </p:txBody>
      </p:sp>
      <p:sp>
        <p:nvSpPr>
          <p:cNvPr id="136" name="Text 13"/>
          <p:cNvSpPr/>
          <p:nvPr/>
        </p:nvSpPr>
        <p:spPr>
          <a:xfrm>
            <a:off x="7041600" y="6269760"/>
            <a:ext cx="67550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Protocol Buffers is a language-agnostic binary serialization format used to store and transmit structured data.</a:t>
            </a:r>
            <a:endParaRPr b="0" lang="id-ID" sz="1750" spc="-1" strike="noStrike">
              <a:solidFill>
                <a:srgbClr val="000000"/>
              </a:solidFill>
              <a:latin typeface="Arial"/>
            </a:endParaRPr>
          </a:p>
        </p:txBody>
      </p:sp>
      <p:pic>
        <p:nvPicPr>
          <p:cNvPr id="137" name="Image 1" descr="preencoded.png"/>
          <p:cNvPicPr/>
          <p:nvPr/>
        </p:nvPicPr>
        <p:blipFill>
          <a:blip r:embed="rId2"/>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Image 0" descr="preencoded.png"/>
          <p:cNvPicPr/>
          <p:nvPr/>
        </p:nvPicPr>
        <p:blipFill>
          <a:blip r:embed="rId1"/>
          <a:stretch/>
        </p:blipFill>
        <p:spPr>
          <a:xfrm>
            <a:off x="0" y="0"/>
            <a:ext cx="14630040" cy="8229240"/>
          </a:xfrm>
          <a:prstGeom prst="rect">
            <a:avLst/>
          </a:prstGeom>
          <a:ln w="0">
            <a:noFill/>
          </a:ln>
        </p:spPr>
      </p:pic>
      <p:sp>
        <p:nvSpPr>
          <p:cNvPr id="139"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40" name="Text 1"/>
          <p:cNvSpPr/>
          <p:nvPr/>
        </p:nvSpPr>
        <p:spPr>
          <a:xfrm>
            <a:off x="6319440" y="1434960"/>
            <a:ext cx="7477200" cy="1388520"/>
          </a:xfrm>
          <a:prstGeom prst="rect">
            <a:avLst/>
          </a:prstGeom>
          <a:noFill/>
          <a:ln w="0">
            <a:noFill/>
          </a:ln>
        </p:spPr>
        <p:style>
          <a:lnRef idx="0"/>
          <a:fillRef idx="0"/>
          <a:effectRef idx="0"/>
          <a:fontRef idx="minor"/>
        </p:style>
        <p:txBody>
          <a:bodyPr lIns="90000" rIns="90000" tIns="45000" bIns="45000" anchor="t">
            <a:noAutofit/>
          </a:bodyPr>
          <a:p>
            <a:pPr>
              <a:lnSpc>
                <a:spcPts val="5468"/>
              </a:lnSpc>
              <a:tabLst>
                <a:tab algn="l" pos="0"/>
              </a:tabLst>
            </a:pPr>
            <a:r>
              <a:rPr b="0" lang="en-US" sz="4370" spc="-1" strike="noStrike">
                <a:solidFill>
                  <a:srgbClr val="c6bfee"/>
                </a:solidFill>
                <a:latin typeface="Prompt"/>
                <a:ea typeface="Prompt"/>
              </a:rPr>
              <a:t>Security and Authentication</a:t>
            </a:r>
            <a:endParaRPr b="0" lang="id-ID" sz="4370" spc="-1" strike="noStrike">
              <a:solidFill>
                <a:srgbClr val="000000"/>
              </a:solidFill>
              <a:latin typeface="Arial"/>
            </a:endParaRPr>
          </a:p>
        </p:txBody>
      </p:sp>
      <p:sp>
        <p:nvSpPr>
          <p:cNvPr id="141" name="Shape 2"/>
          <p:cNvSpPr/>
          <p:nvPr/>
        </p:nvSpPr>
        <p:spPr>
          <a:xfrm>
            <a:off x="6319440" y="333036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42" name="Text 3"/>
          <p:cNvSpPr/>
          <p:nvPr/>
        </p:nvSpPr>
        <p:spPr>
          <a:xfrm>
            <a:off x="6508440" y="3372120"/>
            <a:ext cx="12168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1</a:t>
            </a:r>
            <a:endParaRPr b="0" lang="id-ID" sz="2620" spc="-1" strike="noStrike">
              <a:solidFill>
                <a:srgbClr val="000000"/>
              </a:solidFill>
              <a:latin typeface="Arial"/>
            </a:endParaRPr>
          </a:p>
        </p:txBody>
      </p:sp>
      <p:sp>
        <p:nvSpPr>
          <p:cNvPr id="143" name="Text 4"/>
          <p:cNvSpPr/>
          <p:nvPr/>
        </p:nvSpPr>
        <p:spPr>
          <a:xfrm>
            <a:off x="7041600" y="3406680"/>
            <a:ext cx="444204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Secure Communication Channels</a:t>
            </a:r>
            <a:endParaRPr b="0" lang="id-ID" sz="2190" spc="-1" strike="noStrike">
              <a:solidFill>
                <a:srgbClr val="000000"/>
              </a:solidFill>
              <a:latin typeface="Arial"/>
            </a:endParaRPr>
          </a:p>
        </p:txBody>
      </p:sp>
      <p:sp>
        <p:nvSpPr>
          <p:cNvPr id="144" name="Text 5"/>
          <p:cNvSpPr/>
          <p:nvPr/>
        </p:nvSpPr>
        <p:spPr>
          <a:xfrm>
            <a:off x="7041600" y="3976200"/>
            <a:ext cx="67550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It is essential to use secure communication channels to prevent confidential information from being intercepted.</a:t>
            </a:r>
            <a:endParaRPr b="0" lang="id-ID" sz="1750" spc="-1" strike="noStrike">
              <a:solidFill>
                <a:srgbClr val="000000"/>
              </a:solidFill>
              <a:latin typeface="Arial"/>
            </a:endParaRPr>
          </a:p>
        </p:txBody>
      </p:sp>
      <p:sp>
        <p:nvSpPr>
          <p:cNvPr id="145" name="Shape 6"/>
          <p:cNvSpPr/>
          <p:nvPr/>
        </p:nvSpPr>
        <p:spPr>
          <a:xfrm>
            <a:off x="6319440" y="5082840"/>
            <a:ext cx="499680" cy="499680"/>
          </a:xfrm>
          <a:prstGeom prst="roundRect">
            <a:avLst>
              <a:gd name="adj" fmla="val 20000"/>
            </a:avLst>
          </a:prstGeom>
          <a:solidFill>
            <a:srgbClr val="542c49"/>
          </a:solidFill>
          <a:ln w="13811">
            <a:solidFill>
              <a:srgbClr val="643557"/>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46" name="Text 7"/>
          <p:cNvSpPr/>
          <p:nvPr/>
        </p:nvSpPr>
        <p:spPr>
          <a:xfrm>
            <a:off x="6470280" y="5124600"/>
            <a:ext cx="197640" cy="41616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dad8e9"/>
                </a:solidFill>
                <a:latin typeface="Prompt"/>
                <a:ea typeface="Prompt"/>
              </a:rPr>
              <a:t>2</a:t>
            </a:r>
            <a:endParaRPr b="0" lang="id-ID" sz="2620" spc="-1" strike="noStrike">
              <a:solidFill>
                <a:srgbClr val="000000"/>
              </a:solidFill>
              <a:latin typeface="Arial"/>
            </a:endParaRPr>
          </a:p>
        </p:txBody>
      </p:sp>
      <p:sp>
        <p:nvSpPr>
          <p:cNvPr id="147" name="Text 8"/>
          <p:cNvSpPr/>
          <p:nvPr/>
        </p:nvSpPr>
        <p:spPr>
          <a:xfrm>
            <a:off x="7041600" y="5159160"/>
            <a:ext cx="372600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dad8e9"/>
                </a:solidFill>
                <a:latin typeface="Prompt"/>
                <a:ea typeface="Prompt"/>
              </a:rPr>
              <a:t>Authentication Mechanisms</a:t>
            </a:r>
            <a:endParaRPr b="0" lang="id-ID" sz="2190" spc="-1" strike="noStrike">
              <a:solidFill>
                <a:srgbClr val="000000"/>
              </a:solidFill>
              <a:latin typeface="Arial"/>
            </a:endParaRPr>
          </a:p>
        </p:txBody>
      </p:sp>
      <p:sp>
        <p:nvSpPr>
          <p:cNvPr id="148" name="Text 9"/>
          <p:cNvSpPr/>
          <p:nvPr/>
        </p:nvSpPr>
        <p:spPr>
          <a:xfrm>
            <a:off x="7041600" y="5728320"/>
            <a:ext cx="6755040" cy="106596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ad8e9"/>
                </a:solidFill>
                <a:latin typeface="Mukta"/>
                <a:ea typeface="Mukta"/>
              </a:rPr>
              <a:t>API keys, OAuth tokens, digital signatures, and other authentication mechanisms can be used to ensure that requests are being made by legitimate sources.</a:t>
            </a:r>
            <a:endParaRPr b="0" lang="id-ID" sz="1750" spc="-1" strike="noStrike">
              <a:solidFill>
                <a:srgbClr val="000000"/>
              </a:solidFill>
              <a:latin typeface="Arial"/>
            </a:endParaRPr>
          </a:p>
        </p:txBody>
      </p:sp>
      <p:pic>
        <p:nvPicPr>
          <p:cNvPr id="149" name="Image 1" descr="preencoded.png"/>
          <p:cNvPicPr/>
          <p:nvPr/>
        </p:nvPicPr>
        <p:blipFill>
          <a:blip r:embed="rId2"/>
          <a:stretch/>
        </p:blipFill>
        <p:spPr>
          <a:xfrm>
            <a:off x="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Image 0" descr="preencoded.png"/>
          <p:cNvPicPr/>
          <p:nvPr/>
        </p:nvPicPr>
        <p:blipFill>
          <a:blip r:embed="rId1"/>
          <a:stretch/>
        </p:blipFill>
        <p:spPr>
          <a:xfrm>
            <a:off x="0" y="0"/>
            <a:ext cx="14630040" cy="8229240"/>
          </a:xfrm>
          <a:prstGeom prst="rect">
            <a:avLst/>
          </a:prstGeom>
          <a:ln w="0">
            <a:noFill/>
          </a:ln>
        </p:spPr>
      </p:pic>
      <p:sp>
        <p:nvSpPr>
          <p:cNvPr id="151" name="Shape 0"/>
          <p:cNvSpPr/>
          <p:nvPr/>
        </p:nvSpPr>
        <p:spPr>
          <a:xfrm>
            <a:off x="0" y="0"/>
            <a:ext cx="14630040" cy="8229240"/>
          </a:xfrm>
          <a:prstGeom prst="rect">
            <a:avLst/>
          </a:prstGeom>
          <a:solidFill>
            <a:srgbClr val="0b0c23">
              <a:alpha val="75000"/>
            </a:srgbClr>
          </a:solidFill>
          <a:ln w="13811">
            <a:solidFill>
              <a:srgbClr val="ffffff">
                <a:alpha val="16000"/>
              </a:srgbClr>
            </a:solidFill>
            <a:round/>
          </a:ln>
        </p:spPr>
        <p:style>
          <a:lnRef idx="0"/>
          <a:fillRef idx="0"/>
          <a:effectRef idx="0"/>
          <a:fontRef idx="minor"/>
        </p:style>
        <p:txBody>
          <a:bodyPr lIns="90000" rIns="90000" tIns="45000" bIns="45000" anchor="t">
            <a:noAutofit/>
          </a:bodyPr>
          <a:p>
            <a:endParaRPr b="0" lang="id-ID" sz="1800" spc="-1" strike="noStrike">
              <a:solidFill>
                <a:srgbClr val="ffffff"/>
              </a:solidFill>
              <a:latin typeface="Arial"/>
            </a:endParaRPr>
          </a:p>
        </p:txBody>
      </p:sp>
      <p:sp>
        <p:nvSpPr>
          <p:cNvPr id="152" name="Text 1"/>
          <p:cNvSpPr/>
          <p:nvPr/>
        </p:nvSpPr>
        <p:spPr>
          <a:xfrm>
            <a:off x="2624400" y="2134800"/>
            <a:ext cx="838152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tabLst>
                <a:tab algn="l" pos="0"/>
              </a:tabLst>
            </a:pPr>
            <a:r>
              <a:rPr b="0" lang="en-US" sz="4370" spc="-1" strike="noStrike">
                <a:solidFill>
                  <a:srgbClr val="c6bfee"/>
                </a:solidFill>
                <a:latin typeface="Prompt"/>
                <a:ea typeface="Prompt"/>
              </a:rPr>
              <a:t>Asynchronous vs. Synchronous</a:t>
            </a:r>
            <a:endParaRPr b="0" lang="id-ID" sz="4370" spc="-1" strike="noStrike">
              <a:solidFill>
                <a:srgbClr val="000000"/>
              </a:solidFill>
              <a:latin typeface="Arial"/>
            </a:endParaRPr>
          </a:p>
        </p:txBody>
      </p:sp>
      <p:sp>
        <p:nvSpPr>
          <p:cNvPr id="153" name="Text 2"/>
          <p:cNvSpPr/>
          <p:nvPr/>
        </p:nvSpPr>
        <p:spPr>
          <a:xfrm>
            <a:off x="2624400" y="3384720"/>
            <a:ext cx="2665800" cy="416160"/>
          </a:xfrm>
          <a:prstGeom prst="rect">
            <a:avLst/>
          </a:prstGeom>
          <a:noFill/>
          <a:ln w="0">
            <a:noFill/>
          </a:ln>
        </p:spPr>
        <p:style>
          <a:lnRef idx="0"/>
          <a:fillRef idx="0"/>
          <a:effectRef idx="0"/>
          <a:fontRef idx="minor"/>
        </p:style>
        <p:txBody>
          <a:bodyPr wrap="none" lIns="90000" rIns="90000" tIns="45000" bIns="45000" anchor="t">
            <a:noAutofit/>
          </a:bodyPr>
          <a:p>
            <a:pPr>
              <a:lnSpc>
                <a:spcPts val="3280"/>
              </a:lnSpc>
              <a:tabLst>
                <a:tab algn="l" pos="0"/>
              </a:tabLst>
            </a:pPr>
            <a:r>
              <a:rPr b="0" lang="en-US" sz="2620" spc="-1" strike="noStrike">
                <a:solidFill>
                  <a:srgbClr val="c6bfee"/>
                </a:solidFill>
                <a:latin typeface="Prompt"/>
                <a:ea typeface="Prompt"/>
              </a:rPr>
              <a:t>Asynchronous</a:t>
            </a:r>
            <a:endParaRPr b="0" lang="id-ID" sz="2620" spc="-1" strike="noStrike">
              <a:solidFill>
                <a:srgbClr val="000000"/>
              </a:solidFill>
              <a:latin typeface="Arial"/>
            </a:endParaRPr>
          </a:p>
        </p:txBody>
      </p:sp>
      <p:sp>
        <p:nvSpPr>
          <p:cNvPr id="154" name="Text 3"/>
          <p:cNvSpPr/>
          <p:nvPr/>
        </p:nvSpPr>
        <p:spPr>
          <a:xfrm>
            <a:off x="2979720" y="4051080"/>
            <a:ext cx="406404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Does not block the sender</a:t>
            </a:r>
            <a:endParaRPr b="0" lang="id-ID" sz="1750" spc="-1" strike="noStrike">
              <a:solidFill>
                <a:srgbClr val="000000"/>
              </a:solidFill>
              <a:latin typeface="Arial"/>
            </a:endParaRPr>
          </a:p>
        </p:txBody>
      </p:sp>
      <p:sp>
        <p:nvSpPr>
          <p:cNvPr id="155" name="Text 4"/>
          <p:cNvSpPr/>
          <p:nvPr/>
        </p:nvSpPr>
        <p:spPr>
          <a:xfrm>
            <a:off x="2979720" y="4495320"/>
            <a:ext cx="4064040" cy="710280"/>
          </a:xfrm>
          <a:prstGeom prst="rect">
            <a:avLst/>
          </a:prstGeom>
          <a:noFill/>
          <a:ln w="0">
            <a:noFill/>
          </a:ln>
        </p:spPr>
        <p:style>
          <a:lnRef idx="0"/>
          <a:fillRef idx="0"/>
          <a:effectRef idx="0"/>
          <a:fontRef idx="minor"/>
        </p:style>
        <p:txBody>
          <a:bodyPr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Allows for multiple requests to be processed at the same time</a:t>
            </a:r>
            <a:endParaRPr b="0" lang="id-ID" sz="1750" spc="-1" strike="noStrike">
              <a:solidFill>
                <a:srgbClr val="000000"/>
              </a:solidFill>
              <a:latin typeface="Arial"/>
            </a:endParaRPr>
          </a:p>
        </p:txBody>
      </p:sp>
      <p:sp>
        <p:nvSpPr>
          <p:cNvPr id="156" name="Text 5"/>
          <p:cNvSpPr/>
          <p:nvPr/>
        </p:nvSpPr>
        <p:spPr>
          <a:xfrm>
            <a:off x="2979720" y="5294880"/>
            <a:ext cx="4064040" cy="710280"/>
          </a:xfrm>
          <a:prstGeom prst="rect">
            <a:avLst/>
          </a:prstGeom>
          <a:noFill/>
          <a:ln w="0">
            <a:noFill/>
          </a:ln>
        </p:spPr>
        <p:style>
          <a:lnRef idx="0"/>
          <a:fillRef idx="0"/>
          <a:effectRef idx="0"/>
          <a:fontRef idx="minor"/>
        </p:style>
        <p:txBody>
          <a:bodyPr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Can help improve performance and scalability</a:t>
            </a:r>
            <a:endParaRPr b="0" lang="id-ID" sz="1750" spc="-1" strike="noStrike">
              <a:solidFill>
                <a:srgbClr val="000000"/>
              </a:solidFill>
              <a:latin typeface="Arial"/>
            </a:endParaRPr>
          </a:p>
        </p:txBody>
      </p:sp>
      <p:sp>
        <p:nvSpPr>
          <p:cNvPr id="157" name="Text 6"/>
          <p:cNvSpPr/>
          <p:nvPr/>
        </p:nvSpPr>
        <p:spPr>
          <a:xfrm>
            <a:off x="7593840" y="3384720"/>
            <a:ext cx="2665800" cy="416160"/>
          </a:xfrm>
          <a:prstGeom prst="rect">
            <a:avLst/>
          </a:prstGeom>
          <a:noFill/>
          <a:ln w="0">
            <a:noFill/>
          </a:ln>
        </p:spPr>
        <p:style>
          <a:lnRef idx="0"/>
          <a:fillRef idx="0"/>
          <a:effectRef idx="0"/>
          <a:fontRef idx="minor"/>
        </p:style>
        <p:txBody>
          <a:bodyPr wrap="none" lIns="90000" rIns="90000" tIns="45000" bIns="45000" anchor="t">
            <a:noAutofit/>
          </a:bodyPr>
          <a:p>
            <a:pPr>
              <a:lnSpc>
                <a:spcPts val="3280"/>
              </a:lnSpc>
              <a:tabLst>
                <a:tab algn="l" pos="0"/>
              </a:tabLst>
            </a:pPr>
            <a:r>
              <a:rPr b="0" lang="en-US" sz="2620" spc="-1" strike="noStrike">
                <a:solidFill>
                  <a:srgbClr val="c6bfee"/>
                </a:solidFill>
                <a:latin typeface="Prompt"/>
                <a:ea typeface="Prompt"/>
              </a:rPr>
              <a:t>Synchronous</a:t>
            </a:r>
            <a:endParaRPr b="0" lang="id-ID" sz="2620" spc="-1" strike="noStrike">
              <a:solidFill>
                <a:srgbClr val="000000"/>
              </a:solidFill>
              <a:latin typeface="Arial"/>
            </a:endParaRPr>
          </a:p>
        </p:txBody>
      </p:sp>
      <p:sp>
        <p:nvSpPr>
          <p:cNvPr id="158" name="Text 7"/>
          <p:cNvSpPr/>
          <p:nvPr/>
        </p:nvSpPr>
        <p:spPr>
          <a:xfrm>
            <a:off x="7949160" y="4051080"/>
            <a:ext cx="406404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Blocks the sender until a response is received</a:t>
            </a:r>
            <a:endParaRPr b="0" lang="id-ID" sz="1750" spc="-1" strike="noStrike">
              <a:solidFill>
                <a:srgbClr val="000000"/>
              </a:solidFill>
              <a:latin typeface="Arial"/>
            </a:endParaRPr>
          </a:p>
        </p:txBody>
      </p:sp>
      <p:sp>
        <p:nvSpPr>
          <p:cNvPr id="159" name="Text 8"/>
          <p:cNvSpPr/>
          <p:nvPr/>
        </p:nvSpPr>
        <p:spPr>
          <a:xfrm>
            <a:off x="7949160" y="4495320"/>
            <a:ext cx="406404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Enforces strict ordering of operations</a:t>
            </a:r>
            <a:endParaRPr b="0" lang="id-ID" sz="1750" spc="-1" strike="noStrike">
              <a:solidFill>
                <a:srgbClr val="000000"/>
              </a:solidFill>
              <a:latin typeface="Arial"/>
            </a:endParaRPr>
          </a:p>
        </p:txBody>
      </p:sp>
      <p:sp>
        <p:nvSpPr>
          <p:cNvPr id="160" name="Text 9"/>
          <p:cNvSpPr/>
          <p:nvPr/>
        </p:nvSpPr>
        <p:spPr>
          <a:xfrm>
            <a:off x="7949160" y="4939560"/>
            <a:ext cx="4064040" cy="710280"/>
          </a:xfrm>
          <a:prstGeom prst="rect">
            <a:avLst/>
          </a:prstGeom>
          <a:noFill/>
          <a:ln w="0">
            <a:noFill/>
          </a:ln>
        </p:spPr>
        <p:style>
          <a:lnRef idx="0"/>
          <a:fillRef idx="0"/>
          <a:effectRef idx="0"/>
          <a:fontRef idx="minor"/>
        </p:style>
        <p:txBody>
          <a:bodyPr lIns="90000" rIns="90000" tIns="45000" bIns="45000" anchor="t">
            <a:noAutofit/>
          </a:bodyPr>
          <a:p>
            <a:pPr marL="343080" indent="-343080">
              <a:lnSpc>
                <a:spcPts val="2798"/>
              </a:lnSpc>
              <a:buClr>
                <a:srgbClr val="dad8e9"/>
              </a:buClr>
              <a:buFont typeface="Symbol" charset="2"/>
              <a:buChar char=""/>
            </a:pPr>
            <a:r>
              <a:rPr b="0" lang="en-US" sz="1750" spc="-1" strike="noStrike">
                <a:solidFill>
                  <a:srgbClr val="dad8e9"/>
                </a:solidFill>
                <a:latin typeface="Mukta"/>
                <a:ea typeface="Mukta"/>
              </a:rPr>
              <a:t>Can simplify software development and testing</a:t>
            </a:r>
            <a:endParaRPr b="0" lang="id-ID"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59</TotalTime>
  <Application>LibreOffice/7.5.5.2$Linux_X86_64 LibreOffice_project/50$Build-2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2023-08-26T05:26:21Z</dcterms:created>
  <dc:creator>PptxGenJS</dc:creator>
  <dc:description/>
  <dc:language>id-ID</dc:language>
  <cp:lastModifiedBy>Riska Kurniyanto Abdullah</cp:lastModifiedBy>
  <dcterms:modified xsi:type="dcterms:W3CDTF">2023-08-28T08:53:30Z</dcterms:modified>
  <cp:revision>8</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16</vt:i4>
  </property>
</Properties>
</file>